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7" r:id="rId1"/>
  </p:sldMasterIdLst>
  <p:notesMasterIdLst>
    <p:notesMasterId r:id="rId19"/>
  </p:notesMasterIdLst>
  <p:sldIdLst>
    <p:sldId id="256" r:id="rId2"/>
    <p:sldId id="260" r:id="rId3"/>
    <p:sldId id="261" r:id="rId4"/>
    <p:sldId id="262" r:id="rId5"/>
    <p:sldId id="257" r:id="rId6"/>
    <p:sldId id="258" r:id="rId7"/>
    <p:sldId id="259" r:id="rId8"/>
    <p:sldId id="268" r:id="rId9"/>
    <p:sldId id="274" r:id="rId10"/>
    <p:sldId id="275" r:id="rId11"/>
    <p:sldId id="267" r:id="rId12"/>
    <p:sldId id="269" r:id="rId13"/>
    <p:sldId id="270" r:id="rId14"/>
    <p:sldId id="276" r:id="rId15"/>
    <p:sldId id="277" r:id="rId16"/>
    <p:sldId id="265" r:id="rId17"/>
    <p:sldId id="26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2912" autoAdjust="0"/>
  </p:normalViewPr>
  <p:slideViewPr>
    <p:cSldViewPr snapToGrid="0">
      <p:cViewPr varScale="1">
        <p:scale>
          <a:sx n="79" d="100"/>
          <a:sy n="79" d="100"/>
        </p:scale>
        <p:origin x="101"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7BFD29-16F1-4E15-AD22-3944AE8F5E23}" type="datetimeFigureOut">
              <a:rPr lang="it-IT" smtClean="0"/>
              <a:t>09/04/2022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5D8318-7F0C-4FC1-8200-EB5B81460803}" type="slidenum">
              <a:rPr lang="it-IT" smtClean="0"/>
              <a:t>‹N›</a:t>
            </a:fld>
            <a:endParaRPr lang="it-IT"/>
          </a:p>
        </p:txBody>
      </p:sp>
    </p:spTree>
    <p:extLst>
      <p:ext uri="{BB962C8B-B14F-4D97-AF65-F5344CB8AC3E}">
        <p14:creationId xmlns:p14="http://schemas.microsoft.com/office/powerpoint/2010/main" val="31335146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Intro</a:t>
            </a:r>
          </a:p>
        </p:txBody>
      </p:sp>
      <p:sp>
        <p:nvSpPr>
          <p:cNvPr id="4" name="Segnaposto numero diapositiva 3"/>
          <p:cNvSpPr>
            <a:spLocks noGrp="1"/>
          </p:cNvSpPr>
          <p:nvPr>
            <p:ph type="sldNum" sz="quarter" idx="5"/>
          </p:nvPr>
        </p:nvSpPr>
        <p:spPr/>
        <p:txBody>
          <a:bodyPr/>
          <a:lstStyle/>
          <a:p>
            <a:fld id="{2F5D8318-7F0C-4FC1-8200-EB5B81460803}" type="slidenum">
              <a:rPr lang="it-IT" smtClean="0"/>
              <a:t>1</a:t>
            </a:fld>
            <a:endParaRPr lang="it-IT"/>
          </a:p>
        </p:txBody>
      </p:sp>
    </p:spTree>
    <p:extLst>
      <p:ext uri="{BB962C8B-B14F-4D97-AF65-F5344CB8AC3E}">
        <p14:creationId xmlns:p14="http://schemas.microsoft.com/office/powerpoint/2010/main" val="40759721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come si comporta passivamente</a:t>
            </a:r>
          </a:p>
        </p:txBody>
      </p:sp>
      <p:sp>
        <p:nvSpPr>
          <p:cNvPr id="4" name="Segnaposto numero diapositiva 3"/>
          <p:cNvSpPr>
            <a:spLocks noGrp="1"/>
          </p:cNvSpPr>
          <p:nvPr>
            <p:ph type="sldNum" sz="quarter" idx="5"/>
          </p:nvPr>
        </p:nvSpPr>
        <p:spPr/>
        <p:txBody>
          <a:bodyPr/>
          <a:lstStyle/>
          <a:p>
            <a:fld id="{2F5D8318-7F0C-4FC1-8200-EB5B81460803}" type="slidenum">
              <a:rPr lang="it-IT" smtClean="0"/>
              <a:t>10</a:t>
            </a:fld>
            <a:endParaRPr lang="it-IT"/>
          </a:p>
        </p:txBody>
      </p:sp>
    </p:spTree>
    <p:extLst>
      <p:ext uri="{BB962C8B-B14F-4D97-AF65-F5344CB8AC3E}">
        <p14:creationId xmlns:p14="http://schemas.microsoft.com/office/powerpoint/2010/main" val="7418174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Infine descrivi l’interfaccia che hai creato e cosa permette</a:t>
            </a:r>
          </a:p>
        </p:txBody>
      </p:sp>
      <p:sp>
        <p:nvSpPr>
          <p:cNvPr id="4" name="Segnaposto numero diapositiva 3"/>
          <p:cNvSpPr>
            <a:spLocks noGrp="1"/>
          </p:cNvSpPr>
          <p:nvPr>
            <p:ph type="sldNum" sz="quarter" idx="5"/>
          </p:nvPr>
        </p:nvSpPr>
        <p:spPr/>
        <p:txBody>
          <a:bodyPr/>
          <a:lstStyle/>
          <a:p>
            <a:fld id="{2F5D8318-7F0C-4FC1-8200-EB5B81460803}" type="slidenum">
              <a:rPr lang="it-IT" smtClean="0"/>
              <a:t>11</a:t>
            </a:fld>
            <a:endParaRPr lang="it-IT"/>
          </a:p>
        </p:txBody>
      </p:sp>
    </p:spTree>
    <p:extLst>
      <p:ext uri="{BB962C8B-B14F-4D97-AF65-F5344CB8AC3E}">
        <p14:creationId xmlns:p14="http://schemas.microsoft.com/office/powerpoint/2010/main" val="8823292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Esempio dell’interfaccia durante l’esecuzione</a:t>
            </a:r>
          </a:p>
        </p:txBody>
      </p:sp>
      <p:sp>
        <p:nvSpPr>
          <p:cNvPr id="4" name="Segnaposto numero diapositiva 3"/>
          <p:cNvSpPr>
            <a:spLocks noGrp="1"/>
          </p:cNvSpPr>
          <p:nvPr>
            <p:ph type="sldNum" sz="quarter" idx="5"/>
          </p:nvPr>
        </p:nvSpPr>
        <p:spPr/>
        <p:txBody>
          <a:bodyPr/>
          <a:lstStyle/>
          <a:p>
            <a:fld id="{2F5D8318-7F0C-4FC1-8200-EB5B81460803}" type="slidenum">
              <a:rPr lang="it-IT" smtClean="0"/>
              <a:t>12</a:t>
            </a:fld>
            <a:endParaRPr lang="it-IT"/>
          </a:p>
        </p:txBody>
      </p:sp>
    </p:spTree>
    <p:extLst>
      <p:ext uri="{BB962C8B-B14F-4D97-AF65-F5344CB8AC3E}">
        <p14:creationId xmlns:p14="http://schemas.microsoft.com/office/powerpoint/2010/main" val="2044473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Come cambia l’interfaccia alla convergenza</a:t>
            </a:r>
          </a:p>
        </p:txBody>
      </p:sp>
      <p:sp>
        <p:nvSpPr>
          <p:cNvPr id="4" name="Segnaposto numero diapositiva 3"/>
          <p:cNvSpPr>
            <a:spLocks noGrp="1"/>
          </p:cNvSpPr>
          <p:nvPr>
            <p:ph type="sldNum" sz="quarter" idx="5"/>
          </p:nvPr>
        </p:nvSpPr>
        <p:spPr/>
        <p:txBody>
          <a:bodyPr/>
          <a:lstStyle/>
          <a:p>
            <a:fld id="{2F5D8318-7F0C-4FC1-8200-EB5B81460803}" type="slidenum">
              <a:rPr lang="it-IT" smtClean="0"/>
              <a:t>13</a:t>
            </a:fld>
            <a:endParaRPr lang="it-IT"/>
          </a:p>
        </p:txBody>
      </p:sp>
    </p:spTree>
    <p:extLst>
      <p:ext uri="{BB962C8B-B14F-4D97-AF65-F5344CB8AC3E}">
        <p14:creationId xmlns:p14="http://schemas.microsoft.com/office/powerpoint/2010/main" val="9854015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Si ringrazia</a:t>
            </a:r>
          </a:p>
        </p:txBody>
      </p:sp>
      <p:sp>
        <p:nvSpPr>
          <p:cNvPr id="4" name="Segnaposto numero diapositiva 3"/>
          <p:cNvSpPr>
            <a:spLocks noGrp="1"/>
          </p:cNvSpPr>
          <p:nvPr>
            <p:ph type="sldNum" sz="quarter" idx="5"/>
          </p:nvPr>
        </p:nvSpPr>
        <p:spPr/>
        <p:txBody>
          <a:bodyPr/>
          <a:lstStyle/>
          <a:p>
            <a:fld id="{2F5D8318-7F0C-4FC1-8200-EB5B81460803}" type="slidenum">
              <a:rPr lang="it-IT" smtClean="0"/>
              <a:t>16</a:t>
            </a:fld>
            <a:endParaRPr lang="it-IT"/>
          </a:p>
        </p:txBody>
      </p:sp>
    </p:spTree>
    <p:extLst>
      <p:ext uri="{BB962C8B-B14F-4D97-AF65-F5344CB8AC3E}">
        <p14:creationId xmlns:p14="http://schemas.microsoft.com/office/powerpoint/2010/main" val="26292940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Si passa al codice se il prof vuole</a:t>
            </a:r>
          </a:p>
        </p:txBody>
      </p:sp>
      <p:sp>
        <p:nvSpPr>
          <p:cNvPr id="4" name="Segnaposto numero diapositiva 3"/>
          <p:cNvSpPr>
            <a:spLocks noGrp="1"/>
          </p:cNvSpPr>
          <p:nvPr>
            <p:ph type="sldNum" sz="quarter" idx="5"/>
          </p:nvPr>
        </p:nvSpPr>
        <p:spPr/>
        <p:txBody>
          <a:bodyPr/>
          <a:lstStyle/>
          <a:p>
            <a:fld id="{2F5D8318-7F0C-4FC1-8200-EB5B81460803}" type="slidenum">
              <a:rPr lang="it-IT" smtClean="0"/>
              <a:t>17</a:t>
            </a:fld>
            <a:endParaRPr lang="it-IT"/>
          </a:p>
        </p:txBody>
      </p:sp>
    </p:spTree>
    <p:extLst>
      <p:ext uri="{BB962C8B-B14F-4D97-AF65-F5344CB8AC3E}">
        <p14:creationId xmlns:p14="http://schemas.microsoft.com/office/powerpoint/2010/main" val="27843057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parli in generale di come utilizzando un numero random è possibile partizionare un insieme di agenti</a:t>
            </a:r>
          </a:p>
        </p:txBody>
      </p:sp>
      <p:sp>
        <p:nvSpPr>
          <p:cNvPr id="4" name="Segnaposto numero diapositiva 3"/>
          <p:cNvSpPr>
            <a:spLocks noGrp="1"/>
          </p:cNvSpPr>
          <p:nvPr>
            <p:ph type="sldNum" sz="quarter" idx="5"/>
          </p:nvPr>
        </p:nvSpPr>
        <p:spPr/>
        <p:txBody>
          <a:bodyPr/>
          <a:lstStyle/>
          <a:p>
            <a:fld id="{2F5D8318-7F0C-4FC1-8200-EB5B81460803}" type="slidenum">
              <a:rPr lang="it-IT" smtClean="0"/>
              <a:t>2</a:t>
            </a:fld>
            <a:endParaRPr lang="it-IT"/>
          </a:p>
        </p:txBody>
      </p:sp>
    </p:spTree>
    <p:extLst>
      <p:ext uri="{BB962C8B-B14F-4D97-AF65-F5344CB8AC3E}">
        <p14:creationId xmlns:p14="http://schemas.microsoft.com/office/powerpoint/2010/main" val="34022690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u="none" dirty="0"/>
              <a:t>Qui introduciamo il nostro problema e diciamo come modelliamo il tutto</a:t>
            </a:r>
          </a:p>
        </p:txBody>
      </p:sp>
      <p:sp>
        <p:nvSpPr>
          <p:cNvPr id="4" name="Segnaposto numero diapositiva 3"/>
          <p:cNvSpPr>
            <a:spLocks noGrp="1"/>
          </p:cNvSpPr>
          <p:nvPr>
            <p:ph type="sldNum" sz="quarter" idx="5"/>
          </p:nvPr>
        </p:nvSpPr>
        <p:spPr/>
        <p:txBody>
          <a:bodyPr/>
          <a:lstStyle/>
          <a:p>
            <a:fld id="{2F5D8318-7F0C-4FC1-8200-EB5B81460803}" type="slidenum">
              <a:rPr lang="it-IT" smtClean="0"/>
              <a:t>3</a:t>
            </a:fld>
            <a:endParaRPr lang="it-IT"/>
          </a:p>
        </p:txBody>
      </p:sp>
    </p:spTree>
    <p:extLst>
      <p:ext uri="{BB962C8B-B14F-4D97-AF65-F5344CB8AC3E}">
        <p14:creationId xmlns:p14="http://schemas.microsoft.com/office/powerpoint/2010/main" val="3270691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 pratica cerco di allineare i numeri random maggiori con le proprietà maggiori. Quindi se un nodo ha un numero random minore del mio ed una proprietà maggiore faccio lo scambio. Anche nel caso in cui la sua proprietà è minore ma il suo random è maggiore mi scambio. Mentre se rapporto tra numero random e proprietà è corretta non faccio nulla. Questa è l’operazione base che consente l’ordinamento. Voglio che numi random e proprietà siano allineati.</a:t>
            </a:r>
          </a:p>
        </p:txBody>
      </p:sp>
      <p:sp>
        <p:nvSpPr>
          <p:cNvPr id="4" name="Segnaposto numero diapositiva 3"/>
          <p:cNvSpPr>
            <a:spLocks noGrp="1"/>
          </p:cNvSpPr>
          <p:nvPr>
            <p:ph type="sldNum" sz="quarter" idx="5"/>
          </p:nvPr>
        </p:nvSpPr>
        <p:spPr/>
        <p:txBody>
          <a:bodyPr/>
          <a:lstStyle/>
          <a:p>
            <a:fld id="{2F5D8318-7F0C-4FC1-8200-EB5B81460803}" type="slidenum">
              <a:rPr lang="it-IT" smtClean="0"/>
              <a:t>4</a:t>
            </a:fld>
            <a:endParaRPr lang="it-IT"/>
          </a:p>
        </p:txBody>
      </p:sp>
    </p:spTree>
    <p:extLst>
      <p:ext uri="{BB962C8B-B14F-4D97-AF65-F5344CB8AC3E}">
        <p14:creationId xmlns:p14="http://schemas.microsoft.com/office/powerpoint/2010/main" val="1492831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L’algoritmo di gossip attivo e passivo.</a:t>
            </a:r>
          </a:p>
        </p:txBody>
      </p:sp>
      <p:sp>
        <p:nvSpPr>
          <p:cNvPr id="4" name="Segnaposto numero diapositiva 3"/>
          <p:cNvSpPr>
            <a:spLocks noGrp="1"/>
          </p:cNvSpPr>
          <p:nvPr>
            <p:ph type="sldNum" sz="quarter" idx="5"/>
          </p:nvPr>
        </p:nvSpPr>
        <p:spPr/>
        <p:txBody>
          <a:bodyPr/>
          <a:lstStyle/>
          <a:p>
            <a:fld id="{2F5D8318-7F0C-4FC1-8200-EB5B81460803}" type="slidenum">
              <a:rPr lang="it-IT" smtClean="0"/>
              <a:t>5</a:t>
            </a:fld>
            <a:endParaRPr lang="it-IT"/>
          </a:p>
        </p:txBody>
      </p:sp>
    </p:spTree>
    <p:extLst>
      <p:ext uri="{BB962C8B-B14F-4D97-AF65-F5344CB8AC3E}">
        <p14:creationId xmlns:p14="http://schemas.microsoft.com/office/powerpoint/2010/main" val="3244645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dici come avviene la creazione e che essa si mantiene anche.</a:t>
            </a:r>
          </a:p>
        </p:txBody>
      </p:sp>
      <p:sp>
        <p:nvSpPr>
          <p:cNvPr id="4" name="Segnaposto numero diapositiva 3"/>
          <p:cNvSpPr>
            <a:spLocks noGrp="1"/>
          </p:cNvSpPr>
          <p:nvPr>
            <p:ph type="sldNum" sz="quarter" idx="5"/>
          </p:nvPr>
        </p:nvSpPr>
        <p:spPr/>
        <p:txBody>
          <a:bodyPr/>
          <a:lstStyle/>
          <a:p>
            <a:fld id="{2F5D8318-7F0C-4FC1-8200-EB5B81460803}" type="slidenum">
              <a:rPr lang="it-IT" smtClean="0"/>
              <a:t>6</a:t>
            </a:fld>
            <a:endParaRPr lang="it-IT"/>
          </a:p>
        </p:txBody>
      </p:sp>
    </p:spTree>
    <p:extLst>
      <p:ext uri="{BB962C8B-B14F-4D97-AF65-F5344CB8AC3E}">
        <p14:creationId xmlns:p14="http://schemas.microsoft.com/office/powerpoint/2010/main" val="1985937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introduci le variabili globali e delle tartarughe che utilizziamo</a:t>
            </a:r>
          </a:p>
        </p:txBody>
      </p:sp>
      <p:sp>
        <p:nvSpPr>
          <p:cNvPr id="4" name="Segnaposto numero diapositiva 3"/>
          <p:cNvSpPr>
            <a:spLocks noGrp="1"/>
          </p:cNvSpPr>
          <p:nvPr>
            <p:ph type="sldNum" sz="quarter" idx="5"/>
          </p:nvPr>
        </p:nvSpPr>
        <p:spPr/>
        <p:txBody>
          <a:bodyPr/>
          <a:lstStyle/>
          <a:p>
            <a:fld id="{2F5D8318-7F0C-4FC1-8200-EB5B81460803}" type="slidenum">
              <a:rPr lang="it-IT" smtClean="0"/>
              <a:t>7</a:t>
            </a:fld>
            <a:endParaRPr lang="it-IT"/>
          </a:p>
        </p:txBody>
      </p:sp>
    </p:spTree>
    <p:extLst>
      <p:ext uri="{BB962C8B-B14F-4D97-AF65-F5344CB8AC3E}">
        <p14:creationId xmlns:p14="http://schemas.microsoft.com/office/powerpoint/2010/main" val="821502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descrivi a grandi somme il metodo go</a:t>
            </a:r>
          </a:p>
        </p:txBody>
      </p:sp>
      <p:sp>
        <p:nvSpPr>
          <p:cNvPr id="4" name="Segnaposto numero diapositiva 3"/>
          <p:cNvSpPr>
            <a:spLocks noGrp="1"/>
          </p:cNvSpPr>
          <p:nvPr>
            <p:ph type="sldNum" sz="quarter" idx="5"/>
          </p:nvPr>
        </p:nvSpPr>
        <p:spPr/>
        <p:txBody>
          <a:bodyPr/>
          <a:lstStyle/>
          <a:p>
            <a:fld id="{2F5D8318-7F0C-4FC1-8200-EB5B81460803}" type="slidenum">
              <a:rPr lang="it-IT" smtClean="0"/>
              <a:t>8</a:t>
            </a:fld>
            <a:endParaRPr lang="it-IT"/>
          </a:p>
        </p:txBody>
      </p:sp>
    </p:spTree>
    <p:extLst>
      <p:ext uri="{BB962C8B-B14F-4D97-AF65-F5344CB8AC3E}">
        <p14:creationId xmlns:p14="http://schemas.microsoft.com/office/powerpoint/2010/main" val="25553149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dici come si comporta attivamente un agente</a:t>
            </a:r>
          </a:p>
        </p:txBody>
      </p:sp>
      <p:sp>
        <p:nvSpPr>
          <p:cNvPr id="4" name="Segnaposto numero diapositiva 3"/>
          <p:cNvSpPr>
            <a:spLocks noGrp="1"/>
          </p:cNvSpPr>
          <p:nvPr>
            <p:ph type="sldNum" sz="quarter" idx="5"/>
          </p:nvPr>
        </p:nvSpPr>
        <p:spPr/>
        <p:txBody>
          <a:bodyPr/>
          <a:lstStyle/>
          <a:p>
            <a:fld id="{2F5D8318-7F0C-4FC1-8200-EB5B81460803}" type="slidenum">
              <a:rPr lang="it-IT" smtClean="0"/>
              <a:t>9</a:t>
            </a:fld>
            <a:endParaRPr lang="it-IT"/>
          </a:p>
        </p:txBody>
      </p:sp>
    </p:spTree>
    <p:extLst>
      <p:ext uri="{BB962C8B-B14F-4D97-AF65-F5344CB8AC3E}">
        <p14:creationId xmlns:p14="http://schemas.microsoft.com/office/powerpoint/2010/main" val="260642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612648" y="557783"/>
            <a:ext cx="10969752" cy="313080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612648" y="3902206"/>
            <a:ext cx="10969752" cy="2240529"/>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79C5A860-F335-4252-AA00-24FB67ED2982}" type="datetime1">
              <a:rPr lang="en-US" smtClean="0"/>
              <a:t>4/9/2022</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39924299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46AB1048-0047-48CA-88BA-D69B470942CF}" type="datetime1">
              <a:rPr lang="en-US" smtClean="0"/>
              <a:t>4/9/2022</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2132482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557784"/>
            <a:ext cx="2854452" cy="564342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612648" y="557784"/>
            <a:ext cx="7734300" cy="56434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5BD83879-648C-49A9-81A2-0EF5946532D0}" type="datetime1">
              <a:rPr lang="en-US" smtClean="0"/>
              <a:t>4/9/2022</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2964572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D04BC802-30E3-4658-9CCA-F873646FEC67}" type="datetime1">
              <a:rPr lang="en-US" smtClean="0"/>
              <a:t>4/9/2022</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4180112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612648" y="557784"/>
            <a:ext cx="10969752" cy="3146400"/>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612648" y="3902207"/>
            <a:ext cx="10969752" cy="2187443"/>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AB227A3-19CE-4153-81CE-64EB7AB094B3}" type="datetime1">
              <a:rPr lang="en-US" smtClean="0"/>
              <a:t>4/9/2022</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24602190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609600"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2"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B819A100-10F6-477E-8847-29D479EF1C92}" type="datetime1">
              <a:rPr lang="en-US" smtClean="0"/>
              <a:t>4/9/2022</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389006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609600" y="365125"/>
            <a:ext cx="1074578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609600" y="1895096"/>
            <a:ext cx="5387975"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609600" y="2842211"/>
            <a:ext cx="5387975"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67890" y="1895096"/>
            <a:ext cx="541451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67890" y="2842211"/>
            <a:ext cx="5414510"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5DF128AB-198A-495F-8475-FDB360C9873F}" type="datetime1">
              <a:rPr lang="en-US" smtClean="0"/>
              <a:t>4/9/2022</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41799528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21A235E-F8FD-479F-9FC7-18BE84110877}" type="datetime1">
              <a:rPr lang="en-US" smtClean="0"/>
              <a:t>4/9/2022</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2381030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E890F09B-68DA-462E-9DB4-4C9ADAB8CBCC}" type="datetime1">
              <a:rPr lang="en-US" smtClean="0"/>
              <a:t>4/9/2022</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3137404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612649" y="457199"/>
            <a:ext cx="4970822" cy="2660205"/>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6096000" y="457200"/>
            <a:ext cx="5483352" cy="574400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612649" y="3329989"/>
            <a:ext cx="4970822" cy="287121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17AC4E36-FABE-47EB-AA7F-C19A93824617}" type="datetime1">
              <a:rPr lang="en-US" smtClean="0"/>
              <a:t>4/9/2022</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11044019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612649" y="457199"/>
            <a:ext cx="4970822" cy="26674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6096000" y="457199"/>
            <a:ext cx="5483352" cy="540385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612649" y="3322708"/>
            <a:ext cx="4970822" cy="254628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F199CE6B-5DE6-4A2D-B72E-5E8969F9F56F}" type="datetime1">
              <a:rPr lang="en-US" smtClean="0"/>
              <a:t>4/9/2022</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4006635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2E603F-28B7-4831-BF23-65FBAB13D5FB}"/>
              </a:ext>
            </a:extLst>
          </p:cNvPr>
          <p:cNvSpPr/>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609600" y="557784"/>
            <a:ext cx="10972800"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609600" y="2106204"/>
            <a:ext cx="10972800" cy="403653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609600" y="6356350"/>
            <a:ext cx="2743200" cy="365125"/>
          </a:xfrm>
          <a:prstGeom prst="rect">
            <a:avLst/>
          </a:prstGeom>
        </p:spPr>
        <p:txBody>
          <a:bodyPr vert="horz" lIns="91440" tIns="45720" rIns="91440" bIns="45720" rtlCol="0" anchor="ctr"/>
          <a:lstStyle>
            <a:lvl1pPr algn="l">
              <a:defRPr lang="en-US" sz="800" kern="1200" cap="all" spc="200" smtClean="0">
                <a:solidFill>
                  <a:schemeClr val="tx1"/>
                </a:solidFill>
                <a:latin typeface="+mn-lt"/>
                <a:ea typeface="+mn-ea"/>
                <a:cs typeface="Segoe UI Semilight" panose="020B0402040204020203" pitchFamily="34" charset="0"/>
              </a:defRPr>
            </a:lvl1pPr>
          </a:lstStyle>
          <a:p>
            <a:fld id="{F481A142-DA77-4A5F-AD1F-14E6C18F0F5F}" type="datetime1">
              <a:rPr lang="en-US" smtClean="0"/>
              <a:t>4/9/2022</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800" kern="1200" cap="all" spc="200" dirty="0">
                <a:solidFill>
                  <a:schemeClr val="tx1"/>
                </a:solidFill>
                <a:latin typeface="+mn-lt"/>
                <a:ea typeface="+mn-ea"/>
                <a:cs typeface="Segoe UI Semilight" panose="020B0402040204020203" pitchFamily="34" charset="0"/>
              </a:defRPr>
            </a:lvl1pPr>
          </a:lstStyle>
          <a:p>
            <a:endParaRPr lang="en-US" dirty="0"/>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10134600" y="6356350"/>
            <a:ext cx="1447800" cy="365125"/>
          </a:xfrm>
          <a:prstGeom prst="rect">
            <a:avLst/>
          </a:prstGeom>
        </p:spPr>
        <p:txBody>
          <a:bodyPr vert="horz" lIns="91440" tIns="45720" rIns="91440" bIns="45720" rtlCol="0" anchor="ctr"/>
          <a:lstStyle>
            <a:lvl1pPr algn="r">
              <a:defRPr lang="en-US" sz="800" kern="1200" cap="all" spc="200" smtClean="0">
                <a:solidFill>
                  <a:schemeClr val="tx1"/>
                </a:solidFill>
                <a:latin typeface="+mn-lt"/>
                <a:ea typeface="+mn-ea"/>
                <a:cs typeface="Segoe UI Semilight" panose="020B0402040204020203" pitchFamily="34" charset="0"/>
              </a:defRPr>
            </a:lvl1pPr>
          </a:lstStyle>
          <a:p>
            <a:fld id="{1F646F3F-274D-499B-ABBE-824EB4ABDC3D}" type="slidenum">
              <a:rPr lang="en-US" smtClean="0"/>
              <a:pPr/>
              <a:t>‹N›</a:t>
            </a:fld>
            <a:endParaRPr lang="en-US"/>
          </a:p>
        </p:txBody>
      </p:sp>
    </p:spTree>
    <p:extLst>
      <p:ext uri="{BB962C8B-B14F-4D97-AF65-F5344CB8AC3E}">
        <p14:creationId xmlns:p14="http://schemas.microsoft.com/office/powerpoint/2010/main" val="3796401216"/>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0" r:id="rId6"/>
    <p:sldLayoutId id="2147483726" r:id="rId7"/>
    <p:sldLayoutId id="2147483727" r:id="rId8"/>
    <p:sldLayoutId id="2147483728" r:id="rId9"/>
    <p:sldLayoutId id="2147483729" r:id="rId10"/>
    <p:sldLayoutId id="2147483731"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Clr>
          <a:schemeClr val="accent5"/>
        </a:buClr>
        <a:buFont typeface="Avenir Next LT Pro" panose="020B05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10000"/>
        </a:lnSpc>
        <a:spcBef>
          <a:spcPts val="500"/>
        </a:spcBef>
        <a:buClr>
          <a:schemeClr val="accent5"/>
        </a:buClr>
        <a:buFont typeface="Avenir Next LT Pro" panose="020B05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Clr>
          <a:schemeClr val="accent5"/>
        </a:buClr>
        <a:buFont typeface="Avenir Next LT Pro" panose="020B05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mailto:akermarr@irisa.fr" TargetMode="External"/><Relationship Id="rId4" Type="http://schemas.openxmlformats.org/officeDocument/2006/relationships/hyperlink" Target="mailto:jelasity@cs.unibo.it"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Eronion/Ordered_Slicing_of_Very_Large_Scale_Overlay_Networks"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E15305-164C-44CD-9E0F-420C2DC1B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11" name="Rectangle 10">
            <a:extLst>
              <a:ext uri="{FF2B5EF4-FFF2-40B4-BE49-F238E27FC236}">
                <a16:creationId xmlns:a16="http://schemas.microsoft.com/office/drawing/2014/main" id="{C49B6340-9D54-4548-B87C-24BA7EA53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Turbinio giallo artistico in acqua">
            <a:extLst>
              <a:ext uri="{FF2B5EF4-FFF2-40B4-BE49-F238E27FC236}">
                <a16:creationId xmlns:a16="http://schemas.microsoft.com/office/drawing/2014/main" id="{1E18469C-0A67-ED1B-9169-4DB73EF3FC84}"/>
              </a:ext>
            </a:extLst>
          </p:cNvPr>
          <p:cNvPicPr>
            <a:picLocks noChangeAspect="1"/>
          </p:cNvPicPr>
          <p:nvPr/>
        </p:nvPicPr>
        <p:blipFill rotWithShape="1">
          <a:blip r:embed="rId3"/>
          <a:srcRect r="23362"/>
          <a:stretch/>
        </p:blipFill>
        <p:spPr>
          <a:xfrm>
            <a:off x="3229" y="-19579"/>
            <a:ext cx="7918858" cy="6897158"/>
          </a:xfrm>
          <a:prstGeom prst="rect">
            <a:avLst/>
          </a:prstGeom>
        </p:spPr>
      </p:pic>
      <p:sp useBgFill="1">
        <p:nvSpPr>
          <p:cNvPr id="13" name="Freeform: Shape 12">
            <a:extLst>
              <a:ext uri="{FF2B5EF4-FFF2-40B4-BE49-F238E27FC236}">
                <a16:creationId xmlns:a16="http://schemas.microsoft.com/office/drawing/2014/main" id="{F1D5403D-09EC-41DB-B916-A09C0E5AE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99031" y="-39157"/>
            <a:ext cx="5592970" cy="6897158"/>
          </a:xfrm>
          <a:custGeom>
            <a:avLst/>
            <a:gdLst>
              <a:gd name="connsiteX0" fmla="*/ 4912746 w 5592970"/>
              <a:gd name="connsiteY0" fmla="*/ 2355321 h 6897159"/>
              <a:gd name="connsiteX1" fmla="*/ 4714738 w 5592970"/>
              <a:gd name="connsiteY1" fmla="*/ 2553329 h 6897159"/>
              <a:gd name="connsiteX2" fmla="*/ 4912746 w 5592970"/>
              <a:gd name="connsiteY2" fmla="*/ 2751337 h 6897159"/>
              <a:gd name="connsiteX3" fmla="*/ 5110754 w 5592970"/>
              <a:gd name="connsiteY3" fmla="*/ 2553329 h 6897159"/>
              <a:gd name="connsiteX4" fmla="*/ 4912746 w 5592970"/>
              <a:gd name="connsiteY4" fmla="*/ 2355321 h 6897159"/>
              <a:gd name="connsiteX5" fmla="*/ 4769785 w 5592970"/>
              <a:gd name="connsiteY5" fmla="*/ 1301525 h 6897159"/>
              <a:gd name="connsiteX6" fmla="*/ 4358192 w 5592970"/>
              <a:gd name="connsiteY6" fmla="*/ 1713118 h 6897159"/>
              <a:gd name="connsiteX7" fmla="*/ 4769785 w 5592970"/>
              <a:gd name="connsiteY7" fmla="*/ 2124711 h 6897159"/>
              <a:gd name="connsiteX8" fmla="*/ 5181378 w 5592970"/>
              <a:gd name="connsiteY8" fmla="*/ 1713118 h 6897159"/>
              <a:gd name="connsiteX9" fmla="*/ 4769785 w 5592970"/>
              <a:gd name="connsiteY9" fmla="*/ 1301525 h 6897159"/>
              <a:gd name="connsiteX10" fmla="*/ 1485712 w 5592970"/>
              <a:gd name="connsiteY10" fmla="*/ 0 h 6897159"/>
              <a:gd name="connsiteX11" fmla="*/ 1911850 w 5592970"/>
              <a:gd name="connsiteY11" fmla="*/ 0 h 6897159"/>
              <a:gd name="connsiteX12" fmla="*/ 4693359 w 5592970"/>
              <a:gd name="connsiteY12" fmla="*/ 0 h 6897159"/>
              <a:gd name="connsiteX13" fmla="*/ 4687196 w 5592970"/>
              <a:gd name="connsiteY13" fmla="*/ 186052 h 6897159"/>
              <a:gd name="connsiteX14" fmla="*/ 4689492 w 5592970"/>
              <a:gd name="connsiteY14" fmla="*/ 422393 h 6897159"/>
              <a:gd name="connsiteX15" fmla="*/ 5029277 w 5592970"/>
              <a:gd name="connsiteY15" fmla="*/ 1074198 h 6897159"/>
              <a:gd name="connsiteX16" fmla="*/ 5368989 w 5592970"/>
              <a:gd name="connsiteY16" fmla="*/ 2604190 h 6897159"/>
              <a:gd name="connsiteX17" fmla="*/ 5030698 w 5592970"/>
              <a:gd name="connsiteY17" fmla="*/ 3182337 h 6897159"/>
              <a:gd name="connsiteX18" fmla="*/ 4910556 w 5592970"/>
              <a:gd name="connsiteY18" fmla="*/ 4667756 h 6897159"/>
              <a:gd name="connsiteX19" fmla="*/ 5374561 w 5592970"/>
              <a:gd name="connsiteY19" fmla="*/ 5703238 h 6897159"/>
              <a:gd name="connsiteX20" fmla="*/ 5591170 w 5592970"/>
              <a:gd name="connsiteY20" fmla="*/ 6745970 h 6897159"/>
              <a:gd name="connsiteX21" fmla="*/ 5592970 w 5592970"/>
              <a:gd name="connsiteY21" fmla="*/ 6897158 h 6897159"/>
              <a:gd name="connsiteX22" fmla="*/ 2734191 w 5592970"/>
              <a:gd name="connsiteY22" fmla="*/ 6897158 h 6897159"/>
              <a:gd name="connsiteX23" fmla="*/ 2734191 w 5592970"/>
              <a:gd name="connsiteY23" fmla="*/ 6897159 h 6897159"/>
              <a:gd name="connsiteX24" fmla="*/ 0 w 5592970"/>
              <a:gd name="connsiteY24" fmla="*/ 6897159 h 6897159"/>
              <a:gd name="connsiteX25" fmla="*/ 0 w 5592970"/>
              <a:gd name="connsiteY25" fmla="*/ 1 h 6897159"/>
              <a:gd name="connsiteX26" fmla="*/ 1485712 w 5592970"/>
              <a:gd name="connsiteY26" fmla="*/ 1 h 689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92970" h="6897159">
                <a:moveTo>
                  <a:pt x="4912746" y="2355321"/>
                </a:moveTo>
                <a:cubicBezTo>
                  <a:pt x="4803389" y="2355321"/>
                  <a:pt x="4714738" y="2443972"/>
                  <a:pt x="4714738" y="2553329"/>
                </a:cubicBezTo>
                <a:cubicBezTo>
                  <a:pt x="4714738" y="2662686"/>
                  <a:pt x="4803389" y="2751337"/>
                  <a:pt x="4912746" y="2751337"/>
                </a:cubicBezTo>
                <a:cubicBezTo>
                  <a:pt x="5022103" y="2751337"/>
                  <a:pt x="5110754" y="2662686"/>
                  <a:pt x="5110754" y="2553329"/>
                </a:cubicBezTo>
                <a:cubicBezTo>
                  <a:pt x="5110754" y="2443972"/>
                  <a:pt x="5022103" y="2355321"/>
                  <a:pt x="4912746" y="2355321"/>
                </a:cubicBezTo>
                <a:close/>
                <a:moveTo>
                  <a:pt x="4769785" y="1301525"/>
                </a:moveTo>
                <a:cubicBezTo>
                  <a:pt x="4542468" y="1301525"/>
                  <a:pt x="4358192" y="1485801"/>
                  <a:pt x="4358192" y="1713118"/>
                </a:cubicBezTo>
                <a:cubicBezTo>
                  <a:pt x="4358192" y="1940435"/>
                  <a:pt x="4542468" y="2124711"/>
                  <a:pt x="4769785" y="2124711"/>
                </a:cubicBezTo>
                <a:cubicBezTo>
                  <a:pt x="4997102" y="2124711"/>
                  <a:pt x="5181378" y="1940435"/>
                  <a:pt x="5181378" y="1713118"/>
                </a:cubicBezTo>
                <a:cubicBezTo>
                  <a:pt x="5181378" y="1485801"/>
                  <a:pt x="4997102" y="1301525"/>
                  <a:pt x="4769785" y="1301525"/>
                </a:cubicBezTo>
                <a:close/>
                <a:moveTo>
                  <a:pt x="1485712" y="0"/>
                </a:moveTo>
                <a:lnTo>
                  <a:pt x="1911850" y="0"/>
                </a:lnTo>
                <a:lnTo>
                  <a:pt x="4693359" y="0"/>
                </a:lnTo>
                <a:lnTo>
                  <a:pt x="4687196" y="186052"/>
                </a:lnTo>
                <a:cubicBezTo>
                  <a:pt x="4686166" y="265025"/>
                  <a:pt x="4686829" y="343862"/>
                  <a:pt x="4689492" y="422393"/>
                </a:cubicBezTo>
                <a:cubicBezTo>
                  <a:pt x="4699496" y="713539"/>
                  <a:pt x="4872938" y="896626"/>
                  <a:pt x="5029277" y="1074198"/>
                </a:cubicBezTo>
                <a:cubicBezTo>
                  <a:pt x="5418992" y="1516672"/>
                  <a:pt x="5551614" y="2043761"/>
                  <a:pt x="5368989" y="2604190"/>
                </a:cubicBezTo>
                <a:cubicBezTo>
                  <a:pt x="5298163" y="2821542"/>
                  <a:pt x="5160452" y="3010355"/>
                  <a:pt x="5030698" y="3182337"/>
                </a:cubicBezTo>
                <a:cubicBezTo>
                  <a:pt x="4682698" y="3643429"/>
                  <a:pt x="4696957" y="4178177"/>
                  <a:pt x="4910556" y="4667756"/>
                </a:cubicBezTo>
                <a:cubicBezTo>
                  <a:pt x="5062728" y="5015306"/>
                  <a:pt x="5245193" y="5341884"/>
                  <a:pt x="5374561" y="5703238"/>
                </a:cubicBezTo>
                <a:cubicBezTo>
                  <a:pt x="5500512" y="6053410"/>
                  <a:pt x="5575240" y="6402760"/>
                  <a:pt x="5591170" y="6745970"/>
                </a:cubicBezTo>
                <a:lnTo>
                  <a:pt x="5592970" y="6897158"/>
                </a:lnTo>
                <a:lnTo>
                  <a:pt x="2734191" y="6897158"/>
                </a:lnTo>
                <a:lnTo>
                  <a:pt x="2734191" y="6897159"/>
                </a:lnTo>
                <a:lnTo>
                  <a:pt x="0" y="6897159"/>
                </a:lnTo>
                <a:lnTo>
                  <a:pt x="0" y="1"/>
                </a:lnTo>
                <a:lnTo>
                  <a:pt x="1485712" y="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2F0E8928-B0D0-4CA5-B5B8-6F0DD29352F5}"/>
              </a:ext>
            </a:extLst>
          </p:cNvPr>
          <p:cNvSpPr>
            <a:spLocks noGrp="1"/>
          </p:cNvSpPr>
          <p:nvPr>
            <p:ph type="ctrTitle"/>
          </p:nvPr>
        </p:nvSpPr>
        <p:spPr>
          <a:xfrm>
            <a:off x="7571897" y="367317"/>
            <a:ext cx="4076750" cy="1775804"/>
          </a:xfrm>
        </p:spPr>
        <p:txBody>
          <a:bodyPr>
            <a:normAutofit fontScale="90000"/>
          </a:bodyPr>
          <a:lstStyle/>
          <a:p>
            <a:pPr algn="r"/>
            <a:r>
              <a:rPr lang="en-US" sz="4000" b="1" i="0" strike="noStrike" baseline="0" dirty="0">
                <a:latin typeface="Times-Bold"/>
              </a:rPr>
              <a:t>Ordered Slicing of Very Large-Scale Overlay Networks</a:t>
            </a:r>
            <a:endParaRPr lang="it-IT" sz="8800" dirty="0"/>
          </a:p>
        </p:txBody>
      </p:sp>
      <p:sp>
        <p:nvSpPr>
          <p:cNvPr id="3" name="Sottotitolo 2">
            <a:extLst>
              <a:ext uri="{FF2B5EF4-FFF2-40B4-BE49-F238E27FC236}">
                <a16:creationId xmlns:a16="http://schemas.microsoft.com/office/drawing/2014/main" id="{7F9C77C0-DB5A-4DD8-9F71-F9227D335EB3}"/>
              </a:ext>
            </a:extLst>
          </p:cNvPr>
          <p:cNvSpPr>
            <a:spLocks noGrp="1"/>
          </p:cNvSpPr>
          <p:nvPr>
            <p:ph type="subTitle" idx="1"/>
          </p:nvPr>
        </p:nvSpPr>
        <p:spPr>
          <a:xfrm>
            <a:off x="7788011" y="116448"/>
            <a:ext cx="3988314" cy="638698"/>
          </a:xfrm>
        </p:spPr>
        <p:txBody>
          <a:bodyPr>
            <a:normAutofit fontScale="92500"/>
          </a:bodyPr>
          <a:lstStyle/>
          <a:p>
            <a:pPr algn="r"/>
            <a:r>
              <a:rPr lang="it-IT" dirty="0"/>
              <a:t>A </a:t>
            </a:r>
            <a:r>
              <a:rPr lang="it-IT" dirty="0" err="1"/>
              <a:t>Netlogo</a:t>
            </a:r>
            <a:r>
              <a:rPr lang="it-IT" dirty="0"/>
              <a:t> </a:t>
            </a:r>
            <a:r>
              <a:rPr lang="it-IT" dirty="0" err="1"/>
              <a:t>simulation</a:t>
            </a:r>
            <a:r>
              <a:rPr lang="it-IT" dirty="0"/>
              <a:t> of the paper</a:t>
            </a:r>
          </a:p>
        </p:txBody>
      </p:sp>
      <p:sp>
        <p:nvSpPr>
          <p:cNvPr id="5" name="CasellaDiTesto 4">
            <a:extLst>
              <a:ext uri="{FF2B5EF4-FFF2-40B4-BE49-F238E27FC236}">
                <a16:creationId xmlns:a16="http://schemas.microsoft.com/office/drawing/2014/main" id="{2B78054B-707F-49C3-9468-B40C864C2C70}"/>
              </a:ext>
            </a:extLst>
          </p:cNvPr>
          <p:cNvSpPr txBox="1"/>
          <p:nvPr/>
        </p:nvSpPr>
        <p:spPr>
          <a:xfrm>
            <a:off x="7843574" y="2117096"/>
            <a:ext cx="4076750" cy="2585323"/>
          </a:xfrm>
          <a:prstGeom prst="rect">
            <a:avLst/>
          </a:prstGeom>
          <a:noFill/>
        </p:spPr>
        <p:txBody>
          <a:bodyPr wrap="square" rtlCol="0">
            <a:spAutoFit/>
          </a:bodyPr>
          <a:lstStyle/>
          <a:p>
            <a:r>
              <a:rPr lang="it-IT" dirty="0"/>
              <a:t>Credits to the </a:t>
            </a:r>
            <a:r>
              <a:rPr lang="it-IT" dirty="0" err="1"/>
              <a:t>authors</a:t>
            </a:r>
            <a:r>
              <a:rPr lang="it-IT" dirty="0"/>
              <a:t> of the paper:</a:t>
            </a:r>
          </a:p>
          <a:p>
            <a:endParaRPr lang="it-IT" dirty="0"/>
          </a:p>
          <a:p>
            <a:r>
              <a:rPr lang="it-IT" dirty="0" err="1"/>
              <a:t>Màrk</a:t>
            </a:r>
            <a:r>
              <a:rPr lang="it-IT" dirty="0"/>
              <a:t> </a:t>
            </a:r>
            <a:r>
              <a:rPr lang="it-IT" dirty="0" err="1"/>
              <a:t>Jelasity</a:t>
            </a:r>
            <a:endParaRPr lang="it-IT" dirty="0"/>
          </a:p>
          <a:p>
            <a:r>
              <a:rPr lang="it-IT" dirty="0"/>
              <a:t>University of Bologna, </a:t>
            </a:r>
            <a:r>
              <a:rPr lang="it-IT" dirty="0" err="1"/>
              <a:t>Italy</a:t>
            </a:r>
            <a:endParaRPr lang="it-IT" dirty="0"/>
          </a:p>
          <a:p>
            <a:r>
              <a:rPr lang="it-IT" dirty="0">
                <a:hlinkClick r:id="rId4"/>
              </a:rPr>
              <a:t>jelasity@cs.unibo.it</a:t>
            </a:r>
            <a:endParaRPr lang="it-IT" dirty="0"/>
          </a:p>
          <a:p>
            <a:endParaRPr lang="it-IT" dirty="0"/>
          </a:p>
          <a:p>
            <a:r>
              <a:rPr lang="it-IT" dirty="0"/>
              <a:t>Anne-Marie </a:t>
            </a:r>
            <a:r>
              <a:rPr lang="it-IT" dirty="0" err="1"/>
              <a:t>Kermarrec</a:t>
            </a:r>
            <a:endParaRPr lang="it-IT" dirty="0"/>
          </a:p>
          <a:p>
            <a:r>
              <a:rPr lang="it-IT" dirty="0"/>
              <a:t>INRIA/IRISA, Rennes, France</a:t>
            </a:r>
          </a:p>
          <a:p>
            <a:r>
              <a:rPr lang="it-IT" dirty="0">
                <a:hlinkClick r:id="rId5"/>
              </a:rPr>
              <a:t>akermarr@irisa.fr</a:t>
            </a:r>
            <a:endParaRPr lang="it-IT" dirty="0"/>
          </a:p>
        </p:txBody>
      </p:sp>
      <p:sp>
        <p:nvSpPr>
          <p:cNvPr id="10" name="Sottotitolo 2">
            <a:extLst>
              <a:ext uri="{FF2B5EF4-FFF2-40B4-BE49-F238E27FC236}">
                <a16:creationId xmlns:a16="http://schemas.microsoft.com/office/drawing/2014/main" id="{0CC7D425-2614-4789-A3DD-BD5B5DE3CD35}"/>
              </a:ext>
            </a:extLst>
          </p:cNvPr>
          <p:cNvSpPr txBox="1">
            <a:spLocks/>
          </p:cNvSpPr>
          <p:nvPr/>
        </p:nvSpPr>
        <p:spPr>
          <a:xfrm>
            <a:off x="6994125" y="5162339"/>
            <a:ext cx="3805026" cy="169294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Clr>
                <a:schemeClr val="accent5"/>
              </a:buClr>
              <a:buFont typeface="Avenir Next LT Pro" panose="020B05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Clr>
                <a:schemeClr val="accent5"/>
              </a:buClr>
              <a:buFont typeface="Avenir Next LT Pro" panose="020B05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Clr>
                <a:schemeClr val="accent5"/>
              </a:buClr>
              <a:buFont typeface="Avenir Next LT Pro" panose="020B05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Clr>
                <a:schemeClr val="accent5"/>
              </a:buClr>
              <a:buFont typeface="Avenir Next LT Pro" panose="020B05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Clr>
                <a:schemeClr val="accent5"/>
              </a:buClr>
              <a:buFont typeface="Avenir Next LT Pro" panose="020B05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it-IT" b="1" dirty="0"/>
              <a:t>A Project for the </a:t>
            </a:r>
            <a:r>
              <a:rPr lang="it-IT" b="1" dirty="0" err="1"/>
              <a:t>Distribuited</a:t>
            </a:r>
            <a:r>
              <a:rPr lang="it-IT" b="1" dirty="0"/>
              <a:t> Artificial Intelligence </a:t>
            </a:r>
            <a:r>
              <a:rPr lang="it-IT" b="1" dirty="0" err="1"/>
              <a:t>course</a:t>
            </a:r>
            <a:endParaRPr lang="it-IT" b="1" dirty="0"/>
          </a:p>
          <a:p>
            <a:pPr algn="r"/>
            <a:r>
              <a:rPr lang="it-IT" dirty="0"/>
              <a:t>Brandon Willy Viglianisi</a:t>
            </a:r>
          </a:p>
          <a:p>
            <a:pPr algn="r"/>
            <a:r>
              <a:rPr lang="it-IT" dirty="0"/>
              <a:t>Unimore 2021/2022</a:t>
            </a:r>
          </a:p>
          <a:p>
            <a:pPr algn="r"/>
            <a:endParaRPr lang="it-IT" dirty="0"/>
          </a:p>
        </p:txBody>
      </p:sp>
      <p:pic>
        <p:nvPicPr>
          <p:cNvPr id="8" name="Immagine 7">
            <a:extLst>
              <a:ext uri="{FF2B5EF4-FFF2-40B4-BE49-F238E27FC236}">
                <a16:creationId xmlns:a16="http://schemas.microsoft.com/office/drawing/2014/main" id="{10837EE9-9DDB-41AE-BF05-9423CEFECDE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48401" y="5510463"/>
            <a:ext cx="1088821" cy="1231878"/>
          </a:xfrm>
          <a:prstGeom prst="rect">
            <a:avLst/>
          </a:prstGeom>
        </p:spPr>
      </p:pic>
    </p:spTree>
    <p:extLst>
      <p:ext uri="{BB962C8B-B14F-4D97-AF65-F5344CB8AC3E}">
        <p14:creationId xmlns:p14="http://schemas.microsoft.com/office/powerpoint/2010/main" val="12345001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76A20B3-4219-440C-BF68-5BF3DA4B314B}"/>
              </a:ext>
            </a:extLst>
          </p:cNvPr>
          <p:cNvSpPr>
            <a:spLocks noGrp="1"/>
          </p:cNvSpPr>
          <p:nvPr>
            <p:ph type="title"/>
          </p:nvPr>
        </p:nvSpPr>
        <p:spPr>
          <a:xfrm>
            <a:off x="609600" y="557784"/>
            <a:ext cx="10972800" cy="669437"/>
          </a:xfrm>
        </p:spPr>
        <p:txBody>
          <a:bodyPr>
            <a:normAutofit/>
          </a:bodyPr>
          <a:lstStyle/>
          <a:p>
            <a:r>
              <a:rPr lang="it-IT" sz="3600" dirty="0">
                <a:solidFill>
                  <a:schemeClr val="accent1"/>
                </a:solidFill>
              </a:rPr>
              <a:t>The </a:t>
            </a:r>
            <a:r>
              <a:rPr lang="it-IT" sz="3600" dirty="0" err="1">
                <a:solidFill>
                  <a:schemeClr val="accent1"/>
                </a:solidFill>
              </a:rPr>
              <a:t>Netlogo</a:t>
            </a:r>
            <a:r>
              <a:rPr lang="it-IT" sz="3600" dirty="0">
                <a:solidFill>
                  <a:schemeClr val="accent1"/>
                </a:solidFill>
              </a:rPr>
              <a:t> </a:t>
            </a:r>
            <a:r>
              <a:rPr lang="it-IT" sz="3600" dirty="0" err="1">
                <a:solidFill>
                  <a:schemeClr val="accent1"/>
                </a:solidFill>
              </a:rPr>
              <a:t>simulation</a:t>
            </a:r>
            <a:r>
              <a:rPr lang="it-IT" sz="3600" dirty="0">
                <a:solidFill>
                  <a:schemeClr val="accent1"/>
                </a:solidFill>
              </a:rPr>
              <a:t> – The act-passive </a:t>
            </a:r>
            <a:r>
              <a:rPr lang="it-IT" sz="3600" dirty="0" err="1">
                <a:solidFill>
                  <a:schemeClr val="accent1"/>
                </a:solidFill>
              </a:rPr>
              <a:t>method</a:t>
            </a:r>
            <a:endParaRPr lang="it-IT" sz="3600" dirty="0">
              <a:solidFill>
                <a:schemeClr val="accent1"/>
              </a:solidFill>
            </a:endParaRPr>
          </a:p>
        </p:txBody>
      </p:sp>
      <p:pic>
        <p:nvPicPr>
          <p:cNvPr id="6" name="Segnaposto contenuto 8">
            <a:extLst>
              <a:ext uri="{FF2B5EF4-FFF2-40B4-BE49-F238E27FC236}">
                <a16:creationId xmlns:a16="http://schemas.microsoft.com/office/drawing/2014/main" id="{BFBA308C-F3F5-42AD-BA16-3C688B779F9E}"/>
              </a:ext>
            </a:extLst>
          </p:cNvPr>
          <p:cNvPicPr>
            <a:picLocks noGrp="1" noChangeAspect="1"/>
          </p:cNvPicPr>
          <p:nvPr>
            <p:ph idx="1"/>
          </p:nvPr>
        </p:nvPicPr>
        <p:blipFill>
          <a:blip r:embed="rId3"/>
          <a:stretch>
            <a:fillRect/>
          </a:stretch>
        </p:blipFill>
        <p:spPr>
          <a:xfrm>
            <a:off x="1682805" y="1503947"/>
            <a:ext cx="8826389" cy="5251702"/>
          </a:xfrm>
        </p:spPr>
      </p:pic>
    </p:spTree>
    <p:extLst>
      <p:ext uri="{BB962C8B-B14F-4D97-AF65-F5344CB8AC3E}">
        <p14:creationId xmlns:p14="http://schemas.microsoft.com/office/powerpoint/2010/main" val="2854807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76A20B3-4219-440C-BF68-5BF3DA4B314B}"/>
              </a:ext>
            </a:extLst>
          </p:cNvPr>
          <p:cNvSpPr>
            <a:spLocks noGrp="1"/>
          </p:cNvSpPr>
          <p:nvPr>
            <p:ph type="title"/>
          </p:nvPr>
        </p:nvSpPr>
        <p:spPr/>
        <p:txBody>
          <a:bodyPr>
            <a:normAutofit/>
          </a:bodyPr>
          <a:lstStyle/>
          <a:p>
            <a:r>
              <a:rPr lang="it-IT" sz="3600" dirty="0">
                <a:solidFill>
                  <a:schemeClr val="accent1"/>
                </a:solidFill>
              </a:rPr>
              <a:t>The </a:t>
            </a:r>
            <a:r>
              <a:rPr lang="it-IT" sz="3600" dirty="0" err="1">
                <a:solidFill>
                  <a:schemeClr val="accent1"/>
                </a:solidFill>
              </a:rPr>
              <a:t>Netlogo</a:t>
            </a:r>
            <a:r>
              <a:rPr lang="it-IT" sz="3600" dirty="0">
                <a:solidFill>
                  <a:schemeClr val="accent1"/>
                </a:solidFill>
              </a:rPr>
              <a:t> </a:t>
            </a:r>
            <a:r>
              <a:rPr lang="it-IT" sz="3600" dirty="0" err="1">
                <a:solidFill>
                  <a:schemeClr val="accent1"/>
                </a:solidFill>
              </a:rPr>
              <a:t>simulation</a:t>
            </a:r>
            <a:r>
              <a:rPr lang="it-IT" sz="3600" dirty="0">
                <a:solidFill>
                  <a:schemeClr val="accent1"/>
                </a:solidFill>
              </a:rPr>
              <a:t> – Interface </a:t>
            </a:r>
            <a:r>
              <a:rPr lang="it-IT" sz="3600" dirty="0" err="1">
                <a:solidFill>
                  <a:schemeClr val="accent1"/>
                </a:solidFill>
              </a:rPr>
              <a:t>before</a:t>
            </a:r>
            <a:r>
              <a:rPr lang="it-IT" sz="3600" dirty="0">
                <a:solidFill>
                  <a:schemeClr val="accent1"/>
                </a:solidFill>
              </a:rPr>
              <a:t> </a:t>
            </a:r>
            <a:r>
              <a:rPr lang="it-IT" sz="3600" dirty="0" err="1">
                <a:solidFill>
                  <a:schemeClr val="accent1"/>
                </a:solidFill>
              </a:rPr>
              <a:t>starting</a:t>
            </a:r>
            <a:endParaRPr lang="it-IT" sz="3600" dirty="0">
              <a:solidFill>
                <a:schemeClr val="accent1"/>
              </a:solidFill>
            </a:endParaRPr>
          </a:p>
        </p:txBody>
      </p:sp>
      <p:pic>
        <p:nvPicPr>
          <p:cNvPr id="7" name="Segnaposto contenuto 6">
            <a:extLst>
              <a:ext uri="{FF2B5EF4-FFF2-40B4-BE49-F238E27FC236}">
                <a16:creationId xmlns:a16="http://schemas.microsoft.com/office/drawing/2014/main" id="{E2FA90D5-8A3A-4B9A-97DC-4907594206DA}"/>
              </a:ext>
            </a:extLst>
          </p:cNvPr>
          <p:cNvPicPr>
            <a:picLocks noGrp="1" noChangeAspect="1"/>
          </p:cNvPicPr>
          <p:nvPr>
            <p:ph idx="1"/>
          </p:nvPr>
        </p:nvPicPr>
        <p:blipFill>
          <a:blip r:embed="rId3"/>
          <a:stretch>
            <a:fillRect/>
          </a:stretch>
        </p:blipFill>
        <p:spPr>
          <a:xfrm>
            <a:off x="1974600" y="2106613"/>
            <a:ext cx="8242799" cy="4035425"/>
          </a:xfrm>
        </p:spPr>
      </p:pic>
    </p:spTree>
    <p:extLst>
      <p:ext uri="{BB962C8B-B14F-4D97-AF65-F5344CB8AC3E}">
        <p14:creationId xmlns:p14="http://schemas.microsoft.com/office/powerpoint/2010/main" val="32123489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76A20B3-4219-440C-BF68-5BF3DA4B314B}"/>
              </a:ext>
            </a:extLst>
          </p:cNvPr>
          <p:cNvSpPr>
            <a:spLocks noGrp="1"/>
          </p:cNvSpPr>
          <p:nvPr>
            <p:ph type="title"/>
          </p:nvPr>
        </p:nvSpPr>
        <p:spPr/>
        <p:txBody>
          <a:bodyPr>
            <a:normAutofit/>
          </a:bodyPr>
          <a:lstStyle/>
          <a:p>
            <a:r>
              <a:rPr lang="it-IT" sz="3600" dirty="0">
                <a:solidFill>
                  <a:schemeClr val="accent1"/>
                </a:solidFill>
              </a:rPr>
              <a:t>The </a:t>
            </a:r>
            <a:r>
              <a:rPr lang="it-IT" sz="3600" dirty="0" err="1">
                <a:solidFill>
                  <a:schemeClr val="accent1"/>
                </a:solidFill>
              </a:rPr>
              <a:t>Netlogo</a:t>
            </a:r>
            <a:r>
              <a:rPr lang="it-IT" sz="3600" dirty="0">
                <a:solidFill>
                  <a:schemeClr val="accent1"/>
                </a:solidFill>
              </a:rPr>
              <a:t> </a:t>
            </a:r>
            <a:r>
              <a:rPr lang="it-IT" sz="3600" dirty="0" err="1">
                <a:solidFill>
                  <a:schemeClr val="accent1"/>
                </a:solidFill>
              </a:rPr>
              <a:t>simulation</a:t>
            </a:r>
            <a:r>
              <a:rPr lang="it-IT" sz="3600" dirty="0">
                <a:solidFill>
                  <a:schemeClr val="accent1"/>
                </a:solidFill>
              </a:rPr>
              <a:t> – Interface on the go</a:t>
            </a:r>
          </a:p>
        </p:txBody>
      </p:sp>
      <p:pic>
        <p:nvPicPr>
          <p:cNvPr id="6" name="Segnaposto contenuto 5">
            <a:extLst>
              <a:ext uri="{FF2B5EF4-FFF2-40B4-BE49-F238E27FC236}">
                <a16:creationId xmlns:a16="http://schemas.microsoft.com/office/drawing/2014/main" id="{A74FB522-190A-4DDE-8C6F-28949BEF3388}"/>
              </a:ext>
            </a:extLst>
          </p:cNvPr>
          <p:cNvPicPr>
            <a:picLocks noGrp="1" noChangeAspect="1"/>
          </p:cNvPicPr>
          <p:nvPr>
            <p:ph idx="1"/>
          </p:nvPr>
        </p:nvPicPr>
        <p:blipFill>
          <a:blip r:embed="rId3"/>
          <a:stretch>
            <a:fillRect/>
          </a:stretch>
        </p:blipFill>
        <p:spPr>
          <a:xfrm>
            <a:off x="1912133" y="2106613"/>
            <a:ext cx="8367733" cy="4035425"/>
          </a:xfrm>
        </p:spPr>
      </p:pic>
    </p:spTree>
    <p:extLst>
      <p:ext uri="{BB962C8B-B14F-4D97-AF65-F5344CB8AC3E}">
        <p14:creationId xmlns:p14="http://schemas.microsoft.com/office/powerpoint/2010/main" val="4134186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76A20B3-4219-440C-BF68-5BF3DA4B314B}"/>
              </a:ext>
            </a:extLst>
          </p:cNvPr>
          <p:cNvSpPr>
            <a:spLocks noGrp="1"/>
          </p:cNvSpPr>
          <p:nvPr>
            <p:ph type="title"/>
          </p:nvPr>
        </p:nvSpPr>
        <p:spPr/>
        <p:txBody>
          <a:bodyPr>
            <a:normAutofit/>
          </a:bodyPr>
          <a:lstStyle/>
          <a:p>
            <a:r>
              <a:rPr lang="it-IT" sz="3600" dirty="0">
                <a:solidFill>
                  <a:schemeClr val="accent1"/>
                </a:solidFill>
              </a:rPr>
              <a:t>The </a:t>
            </a:r>
            <a:r>
              <a:rPr lang="it-IT" sz="3600" dirty="0" err="1">
                <a:solidFill>
                  <a:schemeClr val="accent1"/>
                </a:solidFill>
              </a:rPr>
              <a:t>Netlogo</a:t>
            </a:r>
            <a:r>
              <a:rPr lang="it-IT" sz="3600" dirty="0">
                <a:solidFill>
                  <a:schemeClr val="accent1"/>
                </a:solidFill>
              </a:rPr>
              <a:t> </a:t>
            </a:r>
            <a:r>
              <a:rPr lang="it-IT" sz="3600" dirty="0" err="1">
                <a:solidFill>
                  <a:schemeClr val="accent1"/>
                </a:solidFill>
              </a:rPr>
              <a:t>simulation</a:t>
            </a:r>
            <a:r>
              <a:rPr lang="it-IT" sz="3600" dirty="0">
                <a:solidFill>
                  <a:schemeClr val="accent1"/>
                </a:solidFill>
              </a:rPr>
              <a:t> – Interface </a:t>
            </a:r>
            <a:r>
              <a:rPr lang="it-IT" sz="3600" dirty="0" err="1">
                <a:solidFill>
                  <a:schemeClr val="accent1"/>
                </a:solidFill>
              </a:rPr>
              <a:t>at</a:t>
            </a:r>
            <a:r>
              <a:rPr lang="it-IT" sz="3600" dirty="0">
                <a:solidFill>
                  <a:schemeClr val="accent1"/>
                </a:solidFill>
              </a:rPr>
              <a:t> </a:t>
            </a:r>
            <a:r>
              <a:rPr lang="it-IT" sz="3600" dirty="0" err="1">
                <a:solidFill>
                  <a:schemeClr val="accent1"/>
                </a:solidFill>
              </a:rPr>
              <a:t>convergence</a:t>
            </a:r>
            <a:endParaRPr lang="it-IT" sz="3600" dirty="0">
              <a:solidFill>
                <a:schemeClr val="accent1"/>
              </a:solidFill>
            </a:endParaRPr>
          </a:p>
        </p:txBody>
      </p:sp>
      <p:pic>
        <p:nvPicPr>
          <p:cNvPr id="6" name="Segnaposto contenuto 5">
            <a:extLst>
              <a:ext uri="{FF2B5EF4-FFF2-40B4-BE49-F238E27FC236}">
                <a16:creationId xmlns:a16="http://schemas.microsoft.com/office/drawing/2014/main" id="{195694A8-FB8E-40E9-AB95-AD19CE2576C9}"/>
              </a:ext>
            </a:extLst>
          </p:cNvPr>
          <p:cNvPicPr>
            <a:picLocks noGrp="1" noChangeAspect="1"/>
          </p:cNvPicPr>
          <p:nvPr>
            <p:ph idx="1"/>
          </p:nvPr>
        </p:nvPicPr>
        <p:blipFill>
          <a:blip r:embed="rId3"/>
          <a:stretch>
            <a:fillRect/>
          </a:stretch>
        </p:blipFill>
        <p:spPr>
          <a:xfrm>
            <a:off x="1848478" y="2106613"/>
            <a:ext cx="8495044" cy="4035425"/>
          </a:xfrm>
        </p:spPr>
      </p:pic>
    </p:spTree>
    <p:extLst>
      <p:ext uri="{BB962C8B-B14F-4D97-AF65-F5344CB8AC3E}">
        <p14:creationId xmlns:p14="http://schemas.microsoft.com/office/powerpoint/2010/main" val="3619958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AI simulazione">
            <a:hlinkClick r:id="" action="ppaction://media"/>
            <a:extLst>
              <a:ext uri="{FF2B5EF4-FFF2-40B4-BE49-F238E27FC236}">
                <a16:creationId xmlns:a16="http://schemas.microsoft.com/office/drawing/2014/main" id="{A8407592-2F32-41A5-A77A-3B6CE2016BC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398585"/>
            <a:ext cx="19296186" cy="10480431"/>
          </a:xfrm>
          <a:prstGeom prst="rect">
            <a:avLst/>
          </a:prstGeom>
        </p:spPr>
      </p:pic>
      <p:sp>
        <p:nvSpPr>
          <p:cNvPr id="4" name="Rettangolo 3">
            <a:extLst>
              <a:ext uri="{FF2B5EF4-FFF2-40B4-BE49-F238E27FC236}">
                <a16:creationId xmlns:a16="http://schemas.microsoft.com/office/drawing/2014/main" id="{DABA4140-5F6A-43A3-B80E-B230C28F8AE7}"/>
              </a:ext>
            </a:extLst>
          </p:cNvPr>
          <p:cNvSpPr/>
          <p:nvPr/>
        </p:nvSpPr>
        <p:spPr>
          <a:xfrm>
            <a:off x="6728255" y="466193"/>
            <a:ext cx="5112053" cy="523220"/>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a:spAutoFit/>
          </a:bodyPr>
          <a:lstStyle/>
          <a:p>
            <a:pPr algn="ctr"/>
            <a:r>
              <a:rPr lang="it-IT" sz="2800" b="0" cap="none" spc="0" dirty="0">
                <a:ln w="0"/>
                <a:solidFill>
                  <a:schemeClr val="tx1"/>
                </a:solidFill>
                <a:effectLst>
                  <a:outerShdw blurRad="38100" dist="19050" dir="2700000" algn="tl" rotWithShape="0">
                    <a:schemeClr val="dk1">
                      <a:alpha val="40000"/>
                    </a:schemeClr>
                  </a:outerShdw>
                </a:effectLst>
              </a:rPr>
              <a:t>Tempo di convergenza lungo</a:t>
            </a:r>
          </a:p>
        </p:txBody>
      </p:sp>
    </p:spTree>
    <p:extLst>
      <p:ext uri="{BB962C8B-B14F-4D97-AF65-F5344CB8AC3E}">
        <p14:creationId xmlns:p14="http://schemas.microsoft.com/office/powerpoint/2010/main" val="3563200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7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AI simulazione breve">
            <a:hlinkClick r:id="" action="ppaction://media"/>
            <a:extLst>
              <a:ext uri="{FF2B5EF4-FFF2-40B4-BE49-F238E27FC236}">
                <a16:creationId xmlns:a16="http://schemas.microsoft.com/office/drawing/2014/main" id="{21A513F0-6234-466A-8E2B-2304EBFE921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351692"/>
            <a:ext cx="19600985" cy="10386646"/>
          </a:xfrm>
          <a:prstGeom prst="rect">
            <a:avLst/>
          </a:prstGeom>
        </p:spPr>
      </p:pic>
      <p:sp>
        <p:nvSpPr>
          <p:cNvPr id="5" name="Rettangolo 4">
            <a:extLst>
              <a:ext uri="{FF2B5EF4-FFF2-40B4-BE49-F238E27FC236}">
                <a16:creationId xmlns:a16="http://schemas.microsoft.com/office/drawing/2014/main" id="{CC9BB83A-8D49-4053-8739-A06D76C2DC5E}"/>
              </a:ext>
            </a:extLst>
          </p:cNvPr>
          <p:cNvSpPr/>
          <p:nvPr/>
        </p:nvSpPr>
        <p:spPr>
          <a:xfrm>
            <a:off x="6728255" y="466193"/>
            <a:ext cx="5112053" cy="523220"/>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a:spAutoFit/>
          </a:bodyPr>
          <a:lstStyle/>
          <a:p>
            <a:pPr algn="ctr"/>
            <a:r>
              <a:rPr lang="it-IT" sz="2800" b="0" cap="none" spc="0" dirty="0">
                <a:ln w="0"/>
                <a:solidFill>
                  <a:schemeClr val="tx1"/>
                </a:solidFill>
                <a:effectLst>
                  <a:outerShdw blurRad="38100" dist="19050" dir="2700000" algn="tl" rotWithShape="0">
                    <a:schemeClr val="dk1">
                      <a:alpha val="40000"/>
                    </a:schemeClr>
                  </a:outerShdw>
                </a:effectLst>
              </a:rPr>
              <a:t>Tempo di convergenza breve</a:t>
            </a:r>
          </a:p>
        </p:txBody>
      </p:sp>
    </p:spTree>
    <p:extLst>
      <p:ext uri="{BB962C8B-B14F-4D97-AF65-F5344CB8AC3E}">
        <p14:creationId xmlns:p14="http://schemas.microsoft.com/office/powerpoint/2010/main" val="2340922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49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Background Fill">
            <a:extLst>
              <a:ext uri="{FF2B5EF4-FFF2-40B4-BE49-F238E27FC236}">
                <a16:creationId xmlns:a16="http://schemas.microsoft.com/office/drawing/2014/main" id="{D0DA90F4-B24A-49DA-9477-972BFC4B1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Shape 13">
            <a:extLst>
              <a:ext uri="{FF2B5EF4-FFF2-40B4-BE49-F238E27FC236}">
                <a16:creationId xmlns:a16="http://schemas.microsoft.com/office/drawing/2014/main" id="{5ADAF001-055A-4E35-BF24-AF70A5FE24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7986" y="0"/>
            <a:ext cx="10615628" cy="6858000"/>
          </a:xfrm>
          <a:custGeom>
            <a:avLst/>
            <a:gdLst>
              <a:gd name="connsiteX0" fmla="*/ 7169275 w 10615628"/>
              <a:gd name="connsiteY0" fmla="*/ 5665108 h 6858000"/>
              <a:gd name="connsiteX1" fmla="*/ 7514896 w 10615628"/>
              <a:gd name="connsiteY1" fmla="*/ 6010729 h 6858000"/>
              <a:gd name="connsiteX2" fmla="*/ 7169275 w 10615628"/>
              <a:gd name="connsiteY2" fmla="*/ 6356350 h 6858000"/>
              <a:gd name="connsiteX3" fmla="*/ 6823654 w 10615628"/>
              <a:gd name="connsiteY3" fmla="*/ 6010729 h 6858000"/>
              <a:gd name="connsiteX4" fmla="*/ 7169275 w 10615628"/>
              <a:gd name="connsiteY4" fmla="*/ 5665108 h 6858000"/>
              <a:gd name="connsiteX5" fmla="*/ 10010445 w 10615628"/>
              <a:gd name="connsiteY5" fmla="*/ 2285547 h 6858000"/>
              <a:gd name="connsiteX6" fmla="*/ 10456759 w 10615628"/>
              <a:gd name="connsiteY6" fmla="*/ 2731861 h 6858000"/>
              <a:gd name="connsiteX7" fmla="*/ 10010445 w 10615628"/>
              <a:gd name="connsiteY7" fmla="*/ 3178175 h 6858000"/>
              <a:gd name="connsiteX8" fmla="*/ 9564131 w 10615628"/>
              <a:gd name="connsiteY8" fmla="*/ 2731861 h 6858000"/>
              <a:gd name="connsiteX9" fmla="*/ 10010445 w 10615628"/>
              <a:gd name="connsiteY9" fmla="*/ 2285547 h 6858000"/>
              <a:gd name="connsiteX10" fmla="*/ 10354144 w 10615628"/>
              <a:gd name="connsiteY10" fmla="*/ 1626055 h 6858000"/>
              <a:gd name="connsiteX11" fmla="*/ 10615628 w 10615628"/>
              <a:gd name="connsiteY11" fmla="*/ 1887539 h 6858000"/>
              <a:gd name="connsiteX12" fmla="*/ 10354144 w 10615628"/>
              <a:gd name="connsiteY12" fmla="*/ 2149023 h 6858000"/>
              <a:gd name="connsiteX13" fmla="*/ 10092660 w 10615628"/>
              <a:gd name="connsiteY13" fmla="*/ 1887539 h 6858000"/>
              <a:gd name="connsiteX14" fmla="*/ 10354144 w 10615628"/>
              <a:gd name="connsiteY14" fmla="*/ 1626055 h 6858000"/>
              <a:gd name="connsiteX15" fmla="*/ 1458900 w 10615628"/>
              <a:gd name="connsiteY15" fmla="*/ 620486 h 6858000"/>
              <a:gd name="connsiteX16" fmla="*/ 1905214 w 10615628"/>
              <a:gd name="connsiteY16" fmla="*/ 1066801 h 6858000"/>
              <a:gd name="connsiteX17" fmla="*/ 1458900 w 10615628"/>
              <a:gd name="connsiteY17" fmla="*/ 1513115 h 6858000"/>
              <a:gd name="connsiteX18" fmla="*/ 1012586 w 10615628"/>
              <a:gd name="connsiteY18" fmla="*/ 1066801 h 6858000"/>
              <a:gd name="connsiteX19" fmla="*/ 1458900 w 10615628"/>
              <a:gd name="connsiteY19" fmla="*/ 620486 h 6858000"/>
              <a:gd name="connsiteX20" fmla="*/ 6634576 w 10615628"/>
              <a:gd name="connsiteY20" fmla="*/ 0 h 6858000"/>
              <a:gd name="connsiteX21" fmla="*/ 10141833 w 10615628"/>
              <a:gd name="connsiteY21" fmla="*/ 0 h 6858000"/>
              <a:gd name="connsiteX22" fmla="*/ 10200259 w 10615628"/>
              <a:gd name="connsiteY22" fmla="*/ 112226 h 6858000"/>
              <a:gd name="connsiteX23" fmla="*/ 9914574 w 10615628"/>
              <a:gd name="connsiteY23" fmla="*/ 1675664 h 6858000"/>
              <a:gd name="connsiteX24" fmla="*/ 9361608 w 10615628"/>
              <a:gd name="connsiteY24" fmla="*/ 2357295 h 6858000"/>
              <a:gd name="connsiteX25" fmla="*/ 9334634 w 10615628"/>
              <a:gd name="connsiteY25" fmla="*/ 3068329 h 6858000"/>
              <a:gd name="connsiteX26" fmla="*/ 9815041 w 10615628"/>
              <a:gd name="connsiteY26" fmla="*/ 3852733 h 6858000"/>
              <a:gd name="connsiteX27" fmla="*/ 9376175 w 10615628"/>
              <a:gd name="connsiteY27" fmla="*/ 5163128 h 6858000"/>
              <a:gd name="connsiteX28" fmla="*/ 7869812 w 10615628"/>
              <a:gd name="connsiteY28" fmla="*/ 5397802 h 6858000"/>
              <a:gd name="connsiteX29" fmla="*/ 6545391 w 10615628"/>
              <a:gd name="connsiteY29" fmla="*/ 5591204 h 6858000"/>
              <a:gd name="connsiteX30" fmla="*/ 5772722 w 10615628"/>
              <a:gd name="connsiteY30" fmla="*/ 6463273 h 6858000"/>
              <a:gd name="connsiteX31" fmla="*/ 5542128 w 10615628"/>
              <a:gd name="connsiteY31" fmla="*/ 6751894 h 6858000"/>
              <a:gd name="connsiteX32" fmla="*/ 5455474 w 10615628"/>
              <a:gd name="connsiteY32" fmla="*/ 6858000 h 6858000"/>
              <a:gd name="connsiteX33" fmla="*/ 3884321 w 10615628"/>
              <a:gd name="connsiteY33" fmla="*/ 6858000 h 6858000"/>
              <a:gd name="connsiteX34" fmla="*/ 3874161 w 10615628"/>
              <a:gd name="connsiteY34" fmla="*/ 6844415 h 6858000"/>
              <a:gd name="connsiteX35" fmla="*/ 3692625 w 10615628"/>
              <a:gd name="connsiteY35" fmla="*/ 6276208 h 6858000"/>
              <a:gd name="connsiteX36" fmla="*/ 2561203 w 10615628"/>
              <a:gd name="connsiteY36" fmla="*/ 5655807 h 6858000"/>
              <a:gd name="connsiteX37" fmla="*/ 69616 w 10615628"/>
              <a:gd name="connsiteY37" fmla="*/ 4277707 h 6858000"/>
              <a:gd name="connsiteX38" fmla="*/ 1642 w 10615628"/>
              <a:gd name="connsiteY38" fmla="*/ 3679829 h 6858000"/>
              <a:gd name="connsiteX39" fmla="*/ 368893 w 10615628"/>
              <a:gd name="connsiteY39" fmla="*/ 2516307 h 6858000"/>
              <a:gd name="connsiteX40" fmla="*/ 1113509 w 10615628"/>
              <a:gd name="connsiteY40" fmla="*/ 2192619 h 6858000"/>
              <a:gd name="connsiteX41" fmla="*/ 2037232 w 10615628"/>
              <a:gd name="connsiteY41" fmla="*/ 2005556 h 6858000"/>
              <a:gd name="connsiteX42" fmla="*/ 2547311 w 10615628"/>
              <a:gd name="connsiteY42" fmla="*/ 1405116 h 6858000"/>
              <a:gd name="connsiteX43" fmla="*/ 3900863 w 10615628"/>
              <a:gd name="connsiteY43" fmla="*/ 578768 h 6858000"/>
              <a:gd name="connsiteX44" fmla="*/ 4571571 w 10615628"/>
              <a:gd name="connsiteY44" fmla="*/ 860779 h 6858000"/>
              <a:gd name="connsiteX45" fmla="*/ 6039225 w 10615628"/>
              <a:gd name="connsiteY45" fmla="*/ 631501 h 6858000"/>
              <a:gd name="connsiteX46" fmla="*/ 6449432 w 10615628"/>
              <a:gd name="connsiteY46" fmla="*/ 19325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0615628" h="6858000">
                <a:moveTo>
                  <a:pt x="7169275" y="5665108"/>
                </a:moveTo>
                <a:cubicBezTo>
                  <a:pt x="7360156" y="5665108"/>
                  <a:pt x="7514896" y="5819848"/>
                  <a:pt x="7514896" y="6010729"/>
                </a:cubicBezTo>
                <a:cubicBezTo>
                  <a:pt x="7514896" y="6201610"/>
                  <a:pt x="7360156" y="6356350"/>
                  <a:pt x="7169275" y="6356350"/>
                </a:cubicBezTo>
                <a:cubicBezTo>
                  <a:pt x="6978394" y="6356350"/>
                  <a:pt x="6823654" y="6201610"/>
                  <a:pt x="6823654" y="6010729"/>
                </a:cubicBezTo>
                <a:cubicBezTo>
                  <a:pt x="6823654" y="5819848"/>
                  <a:pt x="6978394" y="5665108"/>
                  <a:pt x="7169275" y="5665108"/>
                </a:cubicBezTo>
                <a:close/>
                <a:moveTo>
                  <a:pt x="10010445" y="2285547"/>
                </a:moveTo>
                <a:cubicBezTo>
                  <a:pt x="10256937" y="2285547"/>
                  <a:pt x="10456759" y="2485369"/>
                  <a:pt x="10456759" y="2731861"/>
                </a:cubicBezTo>
                <a:cubicBezTo>
                  <a:pt x="10456759" y="2978353"/>
                  <a:pt x="10256937" y="3178175"/>
                  <a:pt x="10010445" y="3178175"/>
                </a:cubicBezTo>
                <a:cubicBezTo>
                  <a:pt x="9763953" y="3178175"/>
                  <a:pt x="9564131" y="2978353"/>
                  <a:pt x="9564131" y="2731861"/>
                </a:cubicBezTo>
                <a:cubicBezTo>
                  <a:pt x="9564131" y="2485369"/>
                  <a:pt x="9763953" y="2285547"/>
                  <a:pt x="10010445" y="2285547"/>
                </a:cubicBezTo>
                <a:close/>
                <a:moveTo>
                  <a:pt x="10354144" y="1626055"/>
                </a:moveTo>
                <a:cubicBezTo>
                  <a:pt x="10498558" y="1626055"/>
                  <a:pt x="10615628" y="1743125"/>
                  <a:pt x="10615628" y="1887539"/>
                </a:cubicBezTo>
                <a:cubicBezTo>
                  <a:pt x="10615628" y="2031953"/>
                  <a:pt x="10498558" y="2149023"/>
                  <a:pt x="10354144" y="2149023"/>
                </a:cubicBezTo>
                <a:cubicBezTo>
                  <a:pt x="10209730" y="2149023"/>
                  <a:pt x="10092660" y="2031953"/>
                  <a:pt x="10092660" y="1887539"/>
                </a:cubicBezTo>
                <a:cubicBezTo>
                  <a:pt x="10092660" y="1743125"/>
                  <a:pt x="10209730" y="1626055"/>
                  <a:pt x="10354144" y="1626055"/>
                </a:cubicBezTo>
                <a:close/>
                <a:moveTo>
                  <a:pt x="1458900" y="620486"/>
                </a:moveTo>
                <a:cubicBezTo>
                  <a:pt x="1705392" y="620486"/>
                  <a:pt x="1905214" y="820308"/>
                  <a:pt x="1905214" y="1066801"/>
                </a:cubicBezTo>
                <a:cubicBezTo>
                  <a:pt x="1905214" y="1313293"/>
                  <a:pt x="1705392" y="1513115"/>
                  <a:pt x="1458900" y="1513115"/>
                </a:cubicBezTo>
                <a:cubicBezTo>
                  <a:pt x="1212408" y="1513115"/>
                  <a:pt x="1012586" y="1313293"/>
                  <a:pt x="1012586" y="1066801"/>
                </a:cubicBezTo>
                <a:cubicBezTo>
                  <a:pt x="1012586" y="820308"/>
                  <a:pt x="1212408" y="620486"/>
                  <a:pt x="1458900" y="620486"/>
                </a:cubicBezTo>
                <a:close/>
                <a:moveTo>
                  <a:pt x="6634576" y="0"/>
                </a:moveTo>
                <a:lnTo>
                  <a:pt x="10141833" y="0"/>
                </a:lnTo>
                <a:lnTo>
                  <a:pt x="10200259" y="112226"/>
                </a:lnTo>
                <a:cubicBezTo>
                  <a:pt x="10410238" y="575267"/>
                  <a:pt x="10394871" y="1153566"/>
                  <a:pt x="9914574" y="1675664"/>
                </a:cubicBezTo>
                <a:cubicBezTo>
                  <a:pt x="9716855" y="1890647"/>
                  <a:pt x="9539637" y="2125050"/>
                  <a:pt x="9361608" y="2357295"/>
                </a:cubicBezTo>
                <a:cubicBezTo>
                  <a:pt x="9193291" y="2576999"/>
                  <a:pt x="9188571" y="2830555"/>
                  <a:pt x="9334634" y="3068329"/>
                </a:cubicBezTo>
                <a:cubicBezTo>
                  <a:pt x="9495669" y="3329572"/>
                  <a:pt x="9683003" y="3577867"/>
                  <a:pt x="9815041" y="3852733"/>
                </a:cubicBezTo>
                <a:cubicBezTo>
                  <a:pt x="10050524" y="4342849"/>
                  <a:pt x="9955574" y="4825683"/>
                  <a:pt x="9376175" y="5163128"/>
                </a:cubicBezTo>
                <a:cubicBezTo>
                  <a:pt x="8901028" y="5439881"/>
                  <a:pt x="8396076" y="5450671"/>
                  <a:pt x="7869812" y="5397802"/>
                </a:cubicBezTo>
                <a:cubicBezTo>
                  <a:pt x="7414763" y="5352215"/>
                  <a:pt x="6924916" y="5316880"/>
                  <a:pt x="6545391" y="5591204"/>
                </a:cubicBezTo>
                <a:cubicBezTo>
                  <a:pt x="6238293" y="5813470"/>
                  <a:pt x="6024794" y="6166020"/>
                  <a:pt x="5772722" y="6463273"/>
                </a:cubicBezTo>
                <a:cubicBezTo>
                  <a:pt x="5693284" y="6557075"/>
                  <a:pt x="5618532" y="6655327"/>
                  <a:pt x="5542128" y="6751894"/>
                </a:cubicBezTo>
                <a:lnTo>
                  <a:pt x="5455474" y="6858000"/>
                </a:lnTo>
                <a:lnTo>
                  <a:pt x="3884321" y="6858000"/>
                </a:lnTo>
                <a:lnTo>
                  <a:pt x="3874161" y="6844415"/>
                </a:lnTo>
                <a:cubicBezTo>
                  <a:pt x="3769501" y="6682571"/>
                  <a:pt x="3725803" y="6471500"/>
                  <a:pt x="3692625" y="6276208"/>
                </a:cubicBezTo>
                <a:cubicBezTo>
                  <a:pt x="3594979" y="5704765"/>
                  <a:pt x="2996562" y="5529974"/>
                  <a:pt x="2561203" y="5655807"/>
                </a:cubicBezTo>
                <a:cubicBezTo>
                  <a:pt x="1295583" y="6024676"/>
                  <a:pt x="405172" y="5378784"/>
                  <a:pt x="69616" y="4277707"/>
                </a:cubicBezTo>
                <a:cubicBezTo>
                  <a:pt x="12162" y="4089023"/>
                  <a:pt x="22817" y="3880246"/>
                  <a:pt x="1642" y="3679829"/>
                </a:cubicBezTo>
                <a:cubicBezTo>
                  <a:pt x="-11845" y="3246492"/>
                  <a:pt x="53163" y="2840534"/>
                  <a:pt x="368893" y="2516307"/>
                </a:cubicBezTo>
                <a:cubicBezTo>
                  <a:pt x="570253" y="2309552"/>
                  <a:pt x="826642" y="2227146"/>
                  <a:pt x="1113509" y="2192619"/>
                </a:cubicBezTo>
                <a:cubicBezTo>
                  <a:pt x="1425464" y="2154856"/>
                  <a:pt x="1739170" y="2099965"/>
                  <a:pt x="2037232" y="2005556"/>
                </a:cubicBezTo>
                <a:cubicBezTo>
                  <a:pt x="2313447" y="1917890"/>
                  <a:pt x="2430109" y="1649903"/>
                  <a:pt x="2547311" y="1405116"/>
                </a:cubicBezTo>
                <a:cubicBezTo>
                  <a:pt x="2839303" y="794963"/>
                  <a:pt x="3300289" y="490428"/>
                  <a:pt x="3900863" y="578768"/>
                </a:cubicBezTo>
                <a:cubicBezTo>
                  <a:pt x="4133784" y="613024"/>
                  <a:pt x="4362118" y="739802"/>
                  <a:pt x="4571571" y="860779"/>
                </a:cubicBezTo>
                <a:cubicBezTo>
                  <a:pt x="5133169" y="1185277"/>
                  <a:pt x="5641898" y="1029502"/>
                  <a:pt x="6039225" y="631501"/>
                </a:cubicBezTo>
                <a:cubicBezTo>
                  <a:pt x="6180164" y="489888"/>
                  <a:pt x="6313483" y="339980"/>
                  <a:pt x="6449432" y="19325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olo 3">
            <a:extLst>
              <a:ext uri="{FF2B5EF4-FFF2-40B4-BE49-F238E27FC236}">
                <a16:creationId xmlns:a16="http://schemas.microsoft.com/office/drawing/2014/main" id="{01759174-7F2C-4E11-8D45-AF1AB837EC85}"/>
              </a:ext>
            </a:extLst>
          </p:cNvPr>
          <p:cNvSpPr>
            <a:spLocks noGrp="1"/>
          </p:cNvSpPr>
          <p:nvPr>
            <p:ph type="ctrTitle"/>
          </p:nvPr>
        </p:nvSpPr>
        <p:spPr>
          <a:xfrm>
            <a:off x="2695059" y="2365240"/>
            <a:ext cx="6798833" cy="1926465"/>
          </a:xfrm>
        </p:spPr>
        <p:txBody>
          <a:bodyPr>
            <a:normAutofit fontScale="90000"/>
          </a:bodyPr>
          <a:lstStyle/>
          <a:p>
            <a:pPr algn="ctr"/>
            <a:r>
              <a:rPr lang="it-IT" sz="7200" dirty="0"/>
              <a:t>Thank </a:t>
            </a:r>
            <a:r>
              <a:rPr lang="it-IT" sz="7200" dirty="0" err="1"/>
              <a:t>you</a:t>
            </a:r>
            <a:br>
              <a:rPr lang="it-IT" dirty="0"/>
            </a:br>
            <a:endParaRPr lang="it-IT" dirty="0"/>
          </a:p>
        </p:txBody>
      </p:sp>
    </p:spTree>
    <p:extLst>
      <p:ext uri="{BB962C8B-B14F-4D97-AF65-F5344CB8AC3E}">
        <p14:creationId xmlns:p14="http://schemas.microsoft.com/office/powerpoint/2010/main" val="1949085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Background Fill">
            <a:extLst>
              <a:ext uri="{FF2B5EF4-FFF2-40B4-BE49-F238E27FC236}">
                <a16:creationId xmlns:a16="http://schemas.microsoft.com/office/drawing/2014/main" id="{D0DA90F4-B24A-49DA-9477-972BFC4B1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Shape 13">
            <a:extLst>
              <a:ext uri="{FF2B5EF4-FFF2-40B4-BE49-F238E27FC236}">
                <a16:creationId xmlns:a16="http://schemas.microsoft.com/office/drawing/2014/main" id="{5ADAF001-055A-4E35-BF24-AF70A5FE24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7986" y="0"/>
            <a:ext cx="10615628" cy="6858000"/>
          </a:xfrm>
          <a:custGeom>
            <a:avLst/>
            <a:gdLst>
              <a:gd name="connsiteX0" fmla="*/ 7169275 w 10615628"/>
              <a:gd name="connsiteY0" fmla="*/ 5665108 h 6858000"/>
              <a:gd name="connsiteX1" fmla="*/ 7514896 w 10615628"/>
              <a:gd name="connsiteY1" fmla="*/ 6010729 h 6858000"/>
              <a:gd name="connsiteX2" fmla="*/ 7169275 w 10615628"/>
              <a:gd name="connsiteY2" fmla="*/ 6356350 h 6858000"/>
              <a:gd name="connsiteX3" fmla="*/ 6823654 w 10615628"/>
              <a:gd name="connsiteY3" fmla="*/ 6010729 h 6858000"/>
              <a:gd name="connsiteX4" fmla="*/ 7169275 w 10615628"/>
              <a:gd name="connsiteY4" fmla="*/ 5665108 h 6858000"/>
              <a:gd name="connsiteX5" fmla="*/ 10010445 w 10615628"/>
              <a:gd name="connsiteY5" fmla="*/ 2285547 h 6858000"/>
              <a:gd name="connsiteX6" fmla="*/ 10456759 w 10615628"/>
              <a:gd name="connsiteY6" fmla="*/ 2731861 h 6858000"/>
              <a:gd name="connsiteX7" fmla="*/ 10010445 w 10615628"/>
              <a:gd name="connsiteY7" fmla="*/ 3178175 h 6858000"/>
              <a:gd name="connsiteX8" fmla="*/ 9564131 w 10615628"/>
              <a:gd name="connsiteY8" fmla="*/ 2731861 h 6858000"/>
              <a:gd name="connsiteX9" fmla="*/ 10010445 w 10615628"/>
              <a:gd name="connsiteY9" fmla="*/ 2285547 h 6858000"/>
              <a:gd name="connsiteX10" fmla="*/ 10354144 w 10615628"/>
              <a:gd name="connsiteY10" fmla="*/ 1626055 h 6858000"/>
              <a:gd name="connsiteX11" fmla="*/ 10615628 w 10615628"/>
              <a:gd name="connsiteY11" fmla="*/ 1887539 h 6858000"/>
              <a:gd name="connsiteX12" fmla="*/ 10354144 w 10615628"/>
              <a:gd name="connsiteY12" fmla="*/ 2149023 h 6858000"/>
              <a:gd name="connsiteX13" fmla="*/ 10092660 w 10615628"/>
              <a:gd name="connsiteY13" fmla="*/ 1887539 h 6858000"/>
              <a:gd name="connsiteX14" fmla="*/ 10354144 w 10615628"/>
              <a:gd name="connsiteY14" fmla="*/ 1626055 h 6858000"/>
              <a:gd name="connsiteX15" fmla="*/ 1458900 w 10615628"/>
              <a:gd name="connsiteY15" fmla="*/ 620486 h 6858000"/>
              <a:gd name="connsiteX16" fmla="*/ 1905214 w 10615628"/>
              <a:gd name="connsiteY16" fmla="*/ 1066801 h 6858000"/>
              <a:gd name="connsiteX17" fmla="*/ 1458900 w 10615628"/>
              <a:gd name="connsiteY17" fmla="*/ 1513115 h 6858000"/>
              <a:gd name="connsiteX18" fmla="*/ 1012586 w 10615628"/>
              <a:gd name="connsiteY18" fmla="*/ 1066801 h 6858000"/>
              <a:gd name="connsiteX19" fmla="*/ 1458900 w 10615628"/>
              <a:gd name="connsiteY19" fmla="*/ 620486 h 6858000"/>
              <a:gd name="connsiteX20" fmla="*/ 6634576 w 10615628"/>
              <a:gd name="connsiteY20" fmla="*/ 0 h 6858000"/>
              <a:gd name="connsiteX21" fmla="*/ 10141833 w 10615628"/>
              <a:gd name="connsiteY21" fmla="*/ 0 h 6858000"/>
              <a:gd name="connsiteX22" fmla="*/ 10200259 w 10615628"/>
              <a:gd name="connsiteY22" fmla="*/ 112226 h 6858000"/>
              <a:gd name="connsiteX23" fmla="*/ 9914574 w 10615628"/>
              <a:gd name="connsiteY23" fmla="*/ 1675664 h 6858000"/>
              <a:gd name="connsiteX24" fmla="*/ 9361608 w 10615628"/>
              <a:gd name="connsiteY24" fmla="*/ 2357295 h 6858000"/>
              <a:gd name="connsiteX25" fmla="*/ 9334634 w 10615628"/>
              <a:gd name="connsiteY25" fmla="*/ 3068329 h 6858000"/>
              <a:gd name="connsiteX26" fmla="*/ 9815041 w 10615628"/>
              <a:gd name="connsiteY26" fmla="*/ 3852733 h 6858000"/>
              <a:gd name="connsiteX27" fmla="*/ 9376175 w 10615628"/>
              <a:gd name="connsiteY27" fmla="*/ 5163128 h 6858000"/>
              <a:gd name="connsiteX28" fmla="*/ 7869812 w 10615628"/>
              <a:gd name="connsiteY28" fmla="*/ 5397802 h 6858000"/>
              <a:gd name="connsiteX29" fmla="*/ 6545391 w 10615628"/>
              <a:gd name="connsiteY29" fmla="*/ 5591204 h 6858000"/>
              <a:gd name="connsiteX30" fmla="*/ 5772722 w 10615628"/>
              <a:gd name="connsiteY30" fmla="*/ 6463273 h 6858000"/>
              <a:gd name="connsiteX31" fmla="*/ 5542128 w 10615628"/>
              <a:gd name="connsiteY31" fmla="*/ 6751894 h 6858000"/>
              <a:gd name="connsiteX32" fmla="*/ 5455474 w 10615628"/>
              <a:gd name="connsiteY32" fmla="*/ 6858000 h 6858000"/>
              <a:gd name="connsiteX33" fmla="*/ 3884321 w 10615628"/>
              <a:gd name="connsiteY33" fmla="*/ 6858000 h 6858000"/>
              <a:gd name="connsiteX34" fmla="*/ 3874161 w 10615628"/>
              <a:gd name="connsiteY34" fmla="*/ 6844415 h 6858000"/>
              <a:gd name="connsiteX35" fmla="*/ 3692625 w 10615628"/>
              <a:gd name="connsiteY35" fmla="*/ 6276208 h 6858000"/>
              <a:gd name="connsiteX36" fmla="*/ 2561203 w 10615628"/>
              <a:gd name="connsiteY36" fmla="*/ 5655807 h 6858000"/>
              <a:gd name="connsiteX37" fmla="*/ 69616 w 10615628"/>
              <a:gd name="connsiteY37" fmla="*/ 4277707 h 6858000"/>
              <a:gd name="connsiteX38" fmla="*/ 1642 w 10615628"/>
              <a:gd name="connsiteY38" fmla="*/ 3679829 h 6858000"/>
              <a:gd name="connsiteX39" fmla="*/ 368893 w 10615628"/>
              <a:gd name="connsiteY39" fmla="*/ 2516307 h 6858000"/>
              <a:gd name="connsiteX40" fmla="*/ 1113509 w 10615628"/>
              <a:gd name="connsiteY40" fmla="*/ 2192619 h 6858000"/>
              <a:gd name="connsiteX41" fmla="*/ 2037232 w 10615628"/>
              <a:gd name="connsiteY41" fmla="*/ 2005556 h 6858000"/>
              <a:gd name="connsiteX42" fmla="*/ 2547311 w 10615628"/>
              <a:gd name="connsiteY42" fmla="*/ 1405116 h 6858000"/>
              <a:gd name="connsiteX43" fmla="*/ 3900863 w 10615628"/>
              <a:gd name="connsiteY43" fmla="*/ 578768 h 6858000"/>
              <a:gd name="connsiteX44" fmla="*/ 4571571 w 10615628"/>
              <a:gd name="connsiteY44" fmla="*/ 860779 h 6858000"/>
              <a:gd name="connsiteX45" fmla="*/ 6039225 w 10615628"/>
              <a:gd name="connsiteY45" fmla="*/ 631501 h 6858000"/>
              <a:gd name="connsiteX46" fmla="*/ 6449432 w 10615628"/>
              <a:gd name="connsiteY46" fmla="*/ 19325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0615628" h="6858000">
                <a:moveTo>
                  <a:pt x="7169275" y="5665108"/>
                </a:moveTo>
                <a:cubicBezTo>
                  <a:pt x="7360156" y="5665108"/>
                  <a:pt x="7514896" y="5819848"/>
                  <a:pt x="7514896" y="6010729"/>
                </a:cubicBezTo>
                <a:cubicBezTo>
                  <a:pt x="7514896" y="6201610"/>
                  <a:pt x="7360156" y="6356350"/>
                  <a:pt x="7169275" y="6356350"/>
                </a:cubicBezTo>
                <a:cubicBezTo>
                  <a:pt x="6978394" y="6356350"/>
                  <a:pt x="6823654" y="6201610"/>
                  <a:pt x="6823654" y="6010729"/>
                </a:cubicBezTo>
                <a:cubicBezTo>
                  <a:pt x="6823654" y="5819848"/>
                  <a:pt x="6978394" y="5665108"/>
                  <a:pt x="7169275" y="5665108"/>
                </a:cubicBezTo>
                <a:close/>
                <a:moveTo>
                  <a:pt x="10010445" y="2285547"/>
                </a:moveTo>
                <a:cubicBezTo>
                  <a:pt x="10256937" y="2285547"/>
                  <a:pt x="10456759" y="2485369"/>
                  <a:pt x="10456759" y="2731861"/>
                </a:cubicBezTo>
                <a:cubicBezTo>
                  <a:pt x="10456759" y="2978353"/>
                  <a:pt x="10256937" y="3178175"/>
                  <a:pt x="10010445" y="3178175"/>
                </a:cubicBezTo>
                <a:cubicBezTo>
                  <a:pt x="9763953" y="3178175"/>
                  <a:pt x="9564131" y="2978353"/>
                  <a:pt x="9564131" y="2731861"/>
                </a:cubicBezTo>
                <a:cubicBezTo>
                  <a:pt x="9564131" y="2485369"/>
                  <a:pt x="9763953" y="2285547"/>
                  <a:pt x="10010445" y="2285547"/>
                </a:cubicBezTo>
                <a:close/>
                <a:moveTo>
                  <a:pt x="10354144" y="1626055"/>
                </a:moveTo>
                <a:cubicBezTo>
                  <a:pt x="10498558" y="1626055"/>
                  <a:pt x="10615628" y="1743125"/>
                  <a:pt x="10615628" y="1887539"/>
                </a:cubicBezTo>
                <a:cubicBezTo>
                  <a:pt x="10615628" y="2031953"/>
                  <a:pt x="10498558" y="2149023"/>
                  <a:pt x="10354144" y="2149023"/>
                </a:cubicBezTo>
                <a:cubicBezTo>
                  <a:pt x="10209730" y="2149023"/>
                  <a:pt x="10092660" y="2031953"/>
                  <a:pt x="10092660" y="1887539"/>
                </a:cubicBezTo>
                <a:cubicBezTo>
                  <a:pt x="10092660" y="1743125"/>
                  <a:pt x="10209730" y="1626055"/>
                  <a:pt x="10354144" y="1626055"/>
                </a:cubicBezTo>
                <a:close/>
                <a:moveTo>
                  <a:pt x="1458900" y="620486"/>
                </a:moveTo>
                <a:cubicBezTo>
                  <a:pt x="1705392" y="620486"/>
                  <a:pt x="1905214" y="820308"/>
                  <a:pt x="1905214" y="1066801"/>
                </a:cubicBezTo>
                <a:cubicBezTo>
                  <a:pt x="1905214" y="1313293"/>
                  <a:pt x="1705392" y="1513115"/>
                  <a:pt x="1458900" y="1513115"/>
                </a:cubicBezTo>
                <a:cubicBezTo>
                  <a:pt x="1212408" y="1513115"/>
                  <a:pt x="1012586" y="1313293"/>
                  <a:pt x="1012586" y="1066801"/>
                </a:cubicBezTo>
                <a:cubicBezTo>
                  <a:pt x="1012586" y="820308"/>
                  <a:pt x="1212408" y="620486"/>
                  <a:pt x="1458900" y="620486"/>
                </a:cubicBezTo>
                <a:close/>
                <a:moveTo>
                  <a:pt x="6634576" y="0"/>
                </a:moveTo>
                <a:lnTo>
                  <a:pt x="10141833" y="0"/>
                </a:lnTo>
                <a:lnTo>
                  <a:pt x="10200259" y="112226"/>
                </a:lnTo>
                <a:cubicBezTo>
                  <a:pt x="10410238" y="575267"/>
                  <a:pt x="10394871" y="1153566"/>
                  <a:pt x="9914574" y="1675664"/>
                </a:cubicBezTo>
                <a:cubicBezTo>
                  <a:pt x="9716855" y="1890647"/>
                  <a:pt x="9539637" y="2125050"/>
                  <a:pt x="9361608" y="2357295"/>
                </a:cubicBezTo>
                <a:cubicBezTo>
                  <a:pt x="9193291" y="2576999"/>
                  <a:pt x="9188571" y="2830555"/>
                  <a:pt x="9334634" y="3068329"/>
                </a:cubicBezTo>
                <a:cubicBezTo>
                  <a:pt x="9495669" y="3329572"/>
                  <a:pt x="9683003" y="3577867"/>
                  <a:pt x="9815041" y="3852733"/>
                </a:cubicBezTo>
                <a:cubicBezTo>
                  <a:pt x="10050524" y="4342849"/>
                  <a:pt x="9955574" y="4825683"/>
                  <a:pt x="9376175" y="5163128"/>
                </a:cubicBezTo>
                <a:cubicBezTo>
                  <a:pt x="8901028" y="5439881"/>
                  <a:pt x="8396076" y="5450671"/>
                  <a:pt x="7869812" y="5397802"/>
                </a:cubicBezTo>
                <a:cubicBezTo>
                  <a:pt x="7414763" y="5352215"/>
                  <a:pt x="6924916" y="5316880"/>
                  <a:pt x="6545391" y="5591204"/>
                </a:cubicBezTo>
                <a:cubicBezTo>
                  <a:pt x="6238293" y="5813470"/>
                  <a:pt x="6024794" y="6166020"/>
                  <a:pt x="5772722" y="6463273"/>
                </a:cubicBezTo>
                <a:cubicBezTo>
                  <a:pt x="5693284" y="6557075"/>
                  <a:pt x="5618532" y="6655327"/>
                  <a:pt x="5542128" y="6751894"/>
                </a:cubicBezTo>
                <a:lnTo>
                  <a:pt x="5455474" y="6858000"/>
                </a:lnTo>
                <a:lnTo>
                  <a:pt x="3884321" y="6858000"/>
                </a:lnTo>
                <a:lnTo>
                  <a:pt x="3874161" y="6844415"/>
                </a:lnTo>
                <a:cubicBezTo>
                  <a:pt x="3769501" y="6682571"/>
                  <a:pt x="3725803" y="6471500"/>
                  <a:pt x="3692625" y="6276208"/>
                </a:cubicBezTo>
                <a:cubicBezTo>
                  <a:pt x="3594979" y="5704765"/>
                  <a:pt x="2996562" y="5529974"/>
                  <a:pt x="2561203" y="5655807"/>
                </a:cubicBezTo>
                <a:cubicBezTo>
                  <a:pt x="1295583" y="6024676"/>
                  <a:pt x="405172" y="5378784"/>
                  <a:pt x="69616" y="4277707"/>
                </a:cubicBezTo>
                <a:cubicBezTo>
                  <a:pt x="12162" y="4089023"/>
                  <a:pt x="22817" y="3880246"/>
                  <a:pt x="1642" y="3679829"/>
                </a:cubicBezTo>
                <a:cubicBezTo>
                  <a:pt x="-11845" y="3246492"/>
                  <a:pt x="53163" y="2840534"/>
                  <a:pt x="368893" y="2516307"/>
                </a:cubicBezTo>
                <a:cubicBezTo>
                  <a:pt x="570253" y="2309552"/>
                  <a:pt x="826642" y="2227146"/>
                  <a:pt x="1113509" y="2192619"/>
                </a:cubicBezTo>
                <a:cubicBezTo>
                  <a:pt x="1425464" y="2154856"/>
                  <a:pt x="1739170" y="2099965"/>
                  <a:pt x="2037232" y="2005556"/>
                </a:cubicBezTo>
                <a:cubicBezTo>
                  <a:pt x="2313447" y="1917890"/>
                  <a:pt x="2430109" y="1649903"/>
                  <a:pt x="2547311" y="1405116"/>
                </a:cubicBezTo>
                <a:cubicBezTo>
                  <a:pt x="2839303" y="794963"/>
                  <a:pt x="3300289" y="490428"/>
                  <a:pt x="3900863" y="578768"/>
                </a:cubicBezTo>
                <a:cubicBezTo>
                  <a:pt x="4133784" y="613024"/>
                  <a:pt x="4362118" y="739802"/>
                  <a:pt x="4571571" y="860779"/>
                </a:cubicBezTo>
                <a:cubicBezTo>
                  <a:pt x="5133169" y="1185277"/>
                  <a:pt x="5641898" y="1029502"/>
                  <a:pt x="6039225" y="631501"/>
                </a:cubicBezTo>
                <a:cubicBezTo>
                  <a:pt x="6180164" y="489888"/>
                  <a:pt x="6313483" y="339980"/>
                  <a:pt x="6449432" y="19325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olo 3">
            <a:extLst>
              <a:ext uri="{FF2B5EF4-FFF2-40B4-BE49-F238E27FC236}">
                <a16:creationId xmlns:a16="http://schemas.microsoft.com/office/drawing/2014/main" id="{01759174-7F2C-4E11-8D45-AF1AB837EC85}"/>
              </a:ext>
            </a:extLst>
          </p:cNvPr>
          <p:cNvSpPr>
            <a:spLocks noGrp="1"/>
          </p:cNvSpPr>
          <p:nvPr>
            <p:ph type="ctrTitle"/>
          </p:nvPr>
        </p:nvSpPr>
        <p:spPr>
          <a:xfrm>
            <a:off x="2695059" y="2365240"/>
            <a:ext cx="6798833" cy="1926465"/>
          </a:xfrm>
        </p:spPr>
        <p:txBody>
          <a:bodyPr>
            <a:noAutofit/>
          </a:bodyPr>
          <a:lstStyle/>
          <a:p>
            <a:pPr algn="ctr"/>
            <a:r>
              <a:rPr lang="it-IT" sz="3200" dirty="0"/>
              <a:t>The </a:t>
            </a:r>
            <a:r>
              <a:rPr lang="it-IT" sz="3200" dirty="0" err="1"/>
              <a:t>presentation</a:t>
            </a:r>
            <a:r>
              <a:rPr lang="it-IT" sz="3200" dirty="0"/>
              <a:t> </a:t>
            </a:r>
            <a:r>
              <a:rPr lang="it-IT" sz="3200" dirty="0" err="1"/>
              <a:t>is</a:t>
            </a:r>
            <a:r>
              <a:rPr lang="it-IT" sz="3200" dirty="0"/>
              <a:t> over </a:t>
            </a:r>
            <a:r>
              <a:rPr lang="it-IT" sz="3200" dirty="0" err="1"/>
              <a:t>but</a:t>
            </a:r>
            <a:r>
              <a:rPr lang="it-IT" sz="3200" dirty="0"/>
              <a:t> </a:t>
            </a:r>
            <a:r>
              <a:rPr lang="it-IT" sz="3200" dirty="0" err="1"/>
              <a:t>if</a:t>
            </a:r>
            <a:r>
              <a:rPr lang="it-IT" sz="3200" dirty="0"/>
              <a:t> </a:t>
            </a:r>
            <a:r>
              <a:rPr lang="it-IT" sz="3200" dirty="0" err="1"/>
              <a:t>you</a:t>
            </a:r>
            <a:r>
              <a:rPr lang="it-IT" sz="3200" dirty="0"/>
              <a:t> like </a:t>
            </a:r>
            <a:r>
              <a:rPr lang="it-IT" sz="3200" dirty="0" err="1"/>
              <a:t>we</a:t>
            </a:r>
            <a:r>
              <a:rPr lang="it-IT" sz="3200" dirty="0"/>
              <a:t> can </a:t>
            </a:r>
            <a:r>
              <a:rPr lang="it-IT" sz="3200" dirty="0" err="1"/>
              <a:t>watch</a:t>
            </a:r>
            <a:r>
              <a:rPr lang="it-IT" sz="3200" dirty="0"/>
              <a:t> </a:t>
            </a:r>
            <a:r>
              <a:rPr lang="it-IT" sz="3200" dirty="0" err="1"/>
              <a:t>closer</a:t>
            </a:r>
            <a:r>
              <a:rPr lang="it-IT" sz="3200" dirty="0"/>
              <a:t> the code </a:t>
            </a:r>
            <a:r>
              <a:rPr lang="it-IT" sz="3200" dirty="0" err="1"/>
              <a:t>implemented</a:t>
            </a:r>
            <a:r>
              <a:rPr lang="it-IT" sz="3200" dirty="0"/>
              <a:t> </a:t>
            </a:r>
            <a:r>
              <a:rPr lang="it-IT" sz="3200" dirty="0" err="1"/>
              <a:t>directly</a:t>
            </a:r>
            <a:r>
              <a:rPr lang="it-IT" sz="3200" dirty="0"/>
              <a:t> on </a:t>
            </a:r>
            <a:r>
              <a:rPr lang="it-IT" sz="3200" dirty="0" err="1"/>
              <a:t>Netlogo</a:t>
            </a:r>
            <a:endParaRPr lang="it-IT" sz="2400" dirty="0"/>
          </a:p>
        </p:txBody>
      </p:sp>
      <p:sp>
        <p:nvSpPr>
          <p:cNvPr id="5" name="CasellaDiTesto 4">
            <a:extLst>
              <a:ext uri="{FF2B5EF4-FFF2-40B4-BE49-F238E27FC236}">
                <a16:creationId xmlns:a16="http://schemas.microsoft.com/office/drawing/2014/main" id="{1C841E4C-401D-4052-BF49-C40C16B3CFC2}"/>
              </a:ext>
            </a:extLst>
          </p:cNvPr>
          <p:cNvSpPr txBox="1"/>
          <p:nvPr/>
        </p:nvSpPr>
        <p:spPr>
          <a:xfrm>
            <a:off x="1466088" y="6472279"/>
            <a:ext cx="12188952" cy="369332"/>
          </a:xfrm>
          <a:prstGeom prst="rect">
            <a:avLst/>
          </a:prstGeom>
          <a:noFill/>
        </p:spPr>
        <p:txBody>
          <a:bodyPr wrap="square" rtlCol="0">
            <a:spAutoFit/>
          </a:bodyPr>
          <a:lstStyle/>
          <a:p>
            <a:r>
              <a:rPr lang="it-IT" dirty="0">
                <a:ln>
                  <a:solidFill>
                    <a:schemeClr val="tx1"/>
                  </a:solidFill>
                </a:ln>
                <a:hlinkClick r:id="rId3">
                  <a:extLst>
                    <a:ext uri="{A12FA001-AC4F-418D-AE19-62706E023703}">
                      <ahyp:hlinkClr xmlns:ahyp="http://schemas.microsoft.com/office/drawing/2018/hyperlinkcolor" val="tx"/>
                    </a:ext>
                  </a:extLst>
                </a:hlinkClick>
              </a:rPr>
              <a:t>https://github.com/Eronion/Ordered_Slicing_of_Very_Large_Scale_Overlay_Networks</a:t>
            </a:r>
            <a:endParaRPr lang="it-IT" dirty="0">
              <a:ln>
                <a:solidFill>
                  <a:schemeClr val="tx1"/>
                </a:solidFill>
              </a:ln>
            </a:endParaRPr>
          </a:p>
        </p:txBody>
      </p:sp>
    </p:spTree>
    <p:extLst>
      <p:ext uri="{BB962C8B-B14F-4D97-AF65-F5344CB8AC3E}">
        <p14:creationId xmlns:p14="http://schemas.microsoft.com/office/powerpoint/2010/main" val="24218538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5D8F324-6B77-405F-8714-3AE479FFA591}"/>
              </a:ext>
            </a:extLst>
          </p:cNvPr>
          <p:cNvSpPr>
            <a:spLocks noGrp="1"/>
          </p:cNvSpPr>
          <p:nvPr>
            <p:ph type="title"/>
          </p:nvPr>
        </p:nvSpPr>
        <p:spPr/>
        <p:txBody>
          <a:bodyPr>
            <a:normAutofit/>
          </a:bodyPr>
          <a:lstStyle/>
          <a:p>
            <a:r>
              <a:rPr lang="it-IT" sz="6000" b="0" i="0" u="none" strike="noStrike" baseline="0" dirty="0">
                <a:solidFill>
                  <a:schemeClr val="accent1"/>
                </a:solidFill>
                <a:latin typeface="CIDFont+F2"/>
              </a:rPr>
              <a:t>Random slices</a:t>
            </a:r>
            <a:endParaRPr lang="it-IT" sz="13800" dirty="0">
              <a:solidFill>
                <a:schemeClr val="accent1"/>
              </a:solidFill>
            </a:endParaRPr>
          </a:p>
        </p:txBody>
      </p:sp>
      <p:pic>
        <p:nvPicPr>
          <p:cNvPr id="5" name="Segnaposto contenuto 4">
            <a:extLst>
              <a:ext uri="{FF2B5EF4-FFF2-40B4-BE49-F238E27FC236}">
                <a16:creationId xmlns:a16="http://schemas.microsoft.com/office/drawing/2014/main" id="{F82258CB-AC58-421B-93E3-2FA00BFF6CCA}"/>
              </a:ext>
            </a:extLst>
          </p:cNvPr>
          <p:cNvPicPr>
            <a:picLocks noGrp="1" noChangeAspect="1"/>
          </p:cNvPicPr>
          <p:nvPr>
            <p:ph idx="1"/>
          </p:nvPr>
        </p:nvPicPr>
        <p:blipFill>
          <a:blip r:embed="rId3"/>
          <a:stretch>
            <a:fillRect/>
          </a:stretch>
        </p:blipFill>
        <p:spPr>
          <a:xfrm>
            <a:off x="3034644" y="2106613"/>
            <a:ext cx="6122712" cy="4035425"/>
          </a:xfrm>
        </p:spPr>
      </p:pic>
    </p:spTree>
    <p:extLst>
      <p:ext uri="{BB962C8B-B14F-4D97-AF65-F5344CB8AC3E}">
        <p14:creationId xmlns:p14="http://schemas.microsoft.com/office/powerpoint/2010/main" val="306365001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7487965-F1C9-45D7-8A0B-0DE34CA5BDAD}"/>
              </a:ext>
            </a:extLst>
          </p:cNvPr>
          <p:cNvSpPr>
            <a:spLocks noGrp="1"/>
          </p:cNvSpPr>
          <p:nvPr>
            <p:ph type="title"/>
          </p:nvPr>
        </p:nvSpPr>
        <p:spPr>
          <a:xfrm>
            <a:off x="609600" y="557784"/>
            <a:ext cx="10972800" cy="959731"/>
          </a:xfrm>
        </p:spPr>
        <p:txBody>
          <a:bodyPr>
            <a:normAutofit/>
          </a:bodyPr>
          <a:lstStyle/>
          <a:p>
            <a:r>
              <a:rPr lang="it-IT" sz="4800" b="0" i="0" u="none" strike="noStrike" baseline="0" dirty="0" err="1">
                <a:solidFill>
                  <a:schemeClr val="accent1"/>
                </a:solidFill>
                <a:latin typeface="CIDFont+F2"/>
              </a:rPr>
              <a:t>Ordered</a:t>
            </a:r>
            <a:r>
              <a:rPr lang="it-IT" sz="4800" b="0" i="0" u="none" strike="noStrike" baseline="0" dirty="0">
                <a:solidFill>
                  <a:schemeClr val="accent1"/>
                </a:solidFill>
                <a:latin typeface="CIDFont+F2"/>
              </a:rPr>
              <a:t> slices: System model</a:t>
            </a:r>
            <a:endParaRPr lang="it-IT" sz="9600" dirty="0">
              <a:solidFill>
                <a:schemeClr val="accent1"/>
              </a:solidFill>
            </a:endParaRPr>
          </a:p>
        </p:txBody>
      </p:sp>
      <p:sp>
        <p:nvSpPr>
          <p:cNvPr id="3" name="Segnaposto contenuto 2">
            <a:extLst>
              <a:ext uri="{FF2B5EF4-FFF2-40B4-BE49-F238E27FC236}">
                <a16:creationId xmlns:a16="http://schemas.microsoft.com/office/drawing/2014/main" id="{87E95D76-B55D-4817-A30E-67726E1A1F31}"/>
              </a:ext>
            </a:extLst>
          </p:cNvPr>
          <p:cNvSpPr>
            <a:spLocks noGrp="1"/>
          </p:cNvSpPr>
          <p:nvPr>
            <p:ph idx="1"/>
          </p:nvPr>
        </p:nvSpPr>
        <p:spPr>
          <a:xfrm>
            <a:off x="609600" y="1682885"/>
            <a:ext cx="10972800" cy="4834647"/>
          </a:xfrm>
        </p:spPr>
        <p:txBody>
          <a:bodyPr>
            <a:normAutofit/>
          </a:bodyPr>
          <a:lstStyle/>
          <a:p>
            <a:pPr algn="l"/>
            <a:r>
              <a:rPr lang="it-IT" sz="2400" b="0" i="0" u="none" strike="noStrike" baseline="0" dirty="0">
                <a:solidFill>
                  <a:srgbClr val="00339A"/>
                </a:solidFill>
                <a:latin typeface="CIDFont+F1"/>
              </a:rPr>
              <a:t>• </a:t>
            </a:r>
            <a:r>
              <a:rPr lang="it-IT" sz="2400" b="0" i="0" u="none" strike="noStrike" baseline="0" dirty="0" err="1">
                <a:solidFill>
                  <a:srgbClr val="000000"/>
                </a:solidFill>
                <a:latin typeface="CIDFont+F1"/>
              </a:rPr>
              <a:t>Problem</a:t>
            </a:r>
            <a:endParaRPr lang="it-IT" sz="2400" b="0" i="0" u="none" strike="noStrike" baseline="0" dirty="0">
              <a:solidFill>
                <a:srgbClr val="000000"/>
              </a:solidFill>
              <a:latin typeface="CIDFont+F1"/>
            </a:endParaRPr>
          </a:p>
          <a:p>
            <a:pPr lvl="1"/>
            <a:r>
              <a:rPr lang="en-US" sz="2000" b="0" i="0" u="none" strike="noStrike" baseline="0" dirty="0">
                <a:solidFill>
                  <a:srgbClr val="00339A"/>
                </a:solidFill>
                <a:latin typeface="CIDFont+F1"/>
              </a:rPr>
              <a:t>• </a:t>
            </a:r>
            <a:r>
              <a:rPr lang="en-US" sz="2000" b="0" i="0" u="none" strike="noStrike" baseline="0" dirty="0">
                <a:solidFill>
                  <a:srgbClr val="000000"/>
                </a:solidFill>
                <a:latin typeface="CIDFont+F1"/>
              </a:rPr>
              <a:t>Automatically assign a node to a slice</a:t>
            </a:r>
          </a:p>
          <a:p>
            <a:pPr lvl="1"/>
            <a:r>
              <a:rPr lang="it-IT" sz="2000" b="0" i="0" u="none" strike="noStrike" baseline="0" dirty="0">
                <a:solidFill>
                  <a:srgbClr val="00339A"/>
                </a:solidFill>
                <a:latin typeface="CIDFont+F1"/>
              </a:rPr>
              <a:t>• </a:t>
            </a:r>
            <a:r>
              <a:rPr lang="it-IT" sz="2000" b="0" i="0" u="none" strike="noStrike" baseline="0" dirty="0">
                <a:solidFill>
                  <a:srgbClr val="000000"/>
                </a:solidFill>
                <a:latin typeface="CIDFont+F1"/>
              </a:rPr>
              <a:t>Along an </a:t>
            </a:r>
            <a:r>
              <a:rPr lang="it-IT" sz="2000" b="0" i="0" u="none" strike="noStrike" baseline="0" dirty="0" err="1">
                <a:solidFill>
                  <a:srgbClr val="000000"/>
                </a:solidFill>
                <a:latin typeface="CIDFont+F1"/>
              </a:rPr>
              <a:t>attribute</a:t>
            </a:r>
            <a:r>
              <a:rPr lang="it-IT" sz="2000" b="0" i="0" u="none" strike="noStrike" baseline="0" dirty="0">
                <a:solidFill>
                  <a:srgbClr val="000000"/>
                </a:solidFill>
                <a:latin typeface="CIDFont+F1"/>
              </a:rPr>
              <a:t> </a:t>
            </a:r>
            <a:r>
              <a:rPr lang="it-IT" sz="2000" b="0" i="0" u="none" strike="noStrike" baseline="0" dirty="0" err="1">
                <a:solidFill>
                  <a:srgbClr val="000000"/>
                </a:solidFill>
                <a:latin typeface="CIDFont+F1"/>
              </a:rPr>
              <a:t>metric</a:t>
            </a:r>
            <a:endParaRPr lang="it-IT" sz="2000" b="0" i="0" u="none" strike="noStrike" baseline="0" dirty="0">
              <a:solidFill>
                <a:srgbClr val="000000"/>
              </a:solidFill>
              <a:latin typeface="CIDFont+F1"/>
            </a:endParaRPr>
          </a:p>
          <a:p>
            <a:pPr algn="l"/>
            <a:r>
              <a:rPr lang="it-IT" sz="2400" b="0" i="0" u="none" strike="noStrike" baseline="0" dirty="0">
                <a:solidFill>
                  <a:srgbClr val="00339A"/>
                </a:solidFill>
                <a:latin typeface="CIDFont+F1"/>
              </a:rPr>
              <a:t>• </a:t>
            </a:r>
            <a:r>
              <a:rPr lang="it-IT" sz="2400" b="0" i="0" u="none" strike="noStrike" baseline="0" dirty="0">
                <a:solidFill>
                  <a:srgbClr val="000000"/>
                </a:solidFill>
                <a:latin typeface="CIDFont+F1"/>
              </a:rPr>
              <a:t>System model</a:t>
            </a:r>
          </a:p>
          <a:p>
            <a:pPr lvl="1"/>
            <a:r>
              <a:rPr lang="it-IT" sz="2000" b="0" i="0" u="none" strike="noStrike" baseline="0" dirty="0">
                <a:solidFill>
                  <a:srgbClr val="00339A"/>
                </a:solidFill>
                <a:latin typeface="CIDFont+F1"/>
              </a:rPr>
              <a:t>• </a:t>
            </a:r>
            <a:r>
              <a:rPr lang="it-IT" sz="2000" b="0" i="0" u="none" strike="noStrike" baseline="0" dirty="0" err="1">
                <a:solidFill>
                  <a:srgbClr val="000000"/>
                </a:solidFill>
                <a:latin typeface="CIDFont+F1"/>
              </a:rPr>
              <a:t>Each</a:t>
            </a:r>
            <a:r>
              <a:rPr lang="it-IT" sz="2000" b="0" i="0" u="none" strike="noStrike" baseline="0" dirty="0">
                <a:solidFill>
                  <a:srgbClr val="000000"/>
                </a:solidFill>
                <a:latin typeface="CIDFont+F1"/>
              </a:rPr>
              <a:t> </a:t>
            </a:r>
            <a:r>
              <a:rPr lang="it-IT" sz="2000" b="0" i="0" u="none" strike="noStrike" baseline="0" dirty="0" err="1">
                <a:solidFill>
                  <a:srgbClr val="000000"/>
                </a:solidFill>
                <a:latin typeface="CIDFont+F1"/>
              </a:rPr>
              <a:t>node</a:t>
            </a:r>
            <a:r>
              <a:rPr lang="it-IT" sz="2000" b="0" i="0" u="none" strike="noStrike" baseline="0" dirty="0">
                <a:solidFill>
                  <a:srgbClr val="000000"/>
                </a:solidFill>
                <a:latin typeface="CIDFont+F1"/>
              </a:rPr>
              <a:t> i </a:t>
            </a:r>
            <a:r>
              <a:rPr lang="it-IT" sz="2000" b="0" i="0" u="none" strike="noStrike" baseline="0" dirty="0" err="1">
                <a:solidFill>
                  <a:srgbClr val="000000"/>
                </a:solidFill>
                <a:latin typeface="CIDFont+F1"/>
              </a:rPr>
              <a:t>has</a:t>
            </a:r>
            <a:endParaRPr lang="it-IT" sz="2000" b="0" i="0" u="none" strike="noStrike" baseline="0" dirty="0">
              <a:solidFill>
                <a:srgbClr val="000000"/>
              </a:solidFill>
              <a:latin typeface="CIDFont+F1"/>
            </a:endParaRPr>
          </a:p>
          <a:p>
            <a:pPr lvl="2"/>
            <a:r>
              <a:rPr lang="it-IT" sz="1800" b="0" i="0" u="none" strike="noStrike" baseline="0" dirty="0">
                <a:solidFill>
                  <a:srgbClr val="00339A"/>
                </a:solidFill>
                <a:latin typeface="CIDFont+F1"/>
              </a:rPr>
              <a:t>• </a:t>
            </a:r>
            <a:r>
              <a:rPr lang="it-IT" sz="1800" b="0" i="0" u="none" strike="noStrike" baseline="0" dirty="0">
                <a:solidFill>
                  <a:srgbClr val="000000"/>
                </a:solidFill>
                <a:latin typeface="CIDFont+F1"/>
              </a:rPr>
              <a:t>an </a:t>
            </a:r>
            <a:r>
              <a:rPr lang="it-IT" sz="1800" b="0" i="0" u="none" strike="noStrike" baseline="0" dirty="0" err="1">
                <a:solidFill>
                  <a:srgbClr val="000000"/>
                </a:solidFill>
                <a:latin typeface="CIDFont+F1"/>
              </a:rPr>
              <a:t>attribute</a:t>
            </a:r>
            <a:endParaRPr lang="it-IT" sz="1800" b="0" i="0" u="none" strike="noStrike" baseline="0" dirty="0">
              <a:solidFill>
                <a:srgbClr val="000000"/>
              </a:solidFill>
              <a:latin typeface="CIDFont+F1"/>
            </a:endParaRPr>
          </a:p>
          <a:p>
            <a:pPr lvl="2"/>
            <a:r>
              <a:rPr lang="it-IT" sz="1800" b="0" i="0" u="none" strike="noStrike" baseline="0" dirty="0">
                <a:solidFill>
                  <a:srgbClr val="00339A"/>
                </a:solidFill>
                <a:latin typeface="CIDFont+F1"/>
              </a:rPr>
              <a:t>• </a:t>
            </a:r>
            <a:r>
              <a:rPr lang="it-IT" sz="1800" b="0" i="0" u="none" strike="noStrike" baseline="0" dirty="0">
                <a:solidFill>
                  <a:srgbClr val="000000"/>
                </a:solidFill>
                <a:latin typeface="CIDFont+F1"/>
              </a:rPr>
              <a:t>a random </a:t>
            </a:r>
            <a:r>
              <a:rPr lang="it-IT" sz="1800" b="0" i="0" u="none" strike="noStrike" baseline="0" dirty="0" err="1">
                <a:solidFill>
                  <a:srgbClr val="000000"/>
                </a:solidFill>
                <a:latin typeface="CIDFont+F1"/>
              </a:rPr>
              <a:t>number</a:t>
            </a:r>
            <a:endParaRPr lang="it-IT" sz="1800" b="0" i="0" u="none" strike="noStrike" baseline="0" dirty="0">
              <a:solidFill>
                <a:srgbClr val="000000"/>
              </a:solidFill>
              <a:latin typeface="CIDFont+F1"/>
            </a:endParaRPr>
          </a:p>
          <a:p>
            <a:pPr lvl="2"/>
            <a:r>
              <a:rPr lang="en-US" sz="1800" b="0" i="0" u="none" strike="noStrike" baseline="0" dirty="0">
                <a:solidFill>
                  <a:srgbClr val="00339A"/>
                </a:solidFill>
                <a:latin typeface="CIDFont+F1"/>
              </a:rPr>
              <a:t>• </a:t>
            </a:r>
            <a:r>
              <a:rPr lang="en-US" sz="1800" b="0" i="0" u="none" strike="noStrike" baseline="0" dirty="0">
                <a:solidFill>
                  <a:srgbClr val="000000"/>
                </a:solidFill>
                <a:latin typeface="CIDFont+F1"/>
              </a:rPr>
              <a:t>a view of </a:t>
            </a:r>
            <a:r>
              <a:rPr lang="en-US" sz="1800" b="0" i="0" u="none" strike="noStrike" baseline="0" dirty="0">
                <a:solidFill>
                  <a:srgbClr val="000000"/>
                </a:solidFill>
                <a:latin typeface="CIDFont+F5"/>
              </a:rPr>
              <a:t>c </a:t>
            </a:r>
            <a:r>
              <a:rPr lang="en-US" sz="1800" b="0" i="0" u="none" strike="noStrike" baseline="0" dirty="0">
                <a:solidFill>
                  <a:srgbClr val="000000"/>
                </a:solidFill>
                <a:latin typeface="CIDFont+F1"/>
              </a:rPr>
              <a:t>entries ( for peer sampling)</a:t>
            </a:r>
          </a:p>
          <a:p>
            <a:pPr lvl="2"/>
            <a:r>
              <a:rPr lang="it-IT" sz="1800" b="0" i="0" u="none" strike="noStrike" baseline="0" dirty="0">
                <a:solidFill>
                  <a:srgbClr val="00339A"/>
                </a:solidFill>
                <a:latin typeface="CIDFont+F1"/>
              </a:rPr>
              <a:t>• </a:t>
            </a:r>
            <a:r>
              <a:rPr lang="it-IT" sz="1800" b="0" i="0" u="none" strike="noStrike" baseline="0" dirty="0">
                <a:solidFill>
                  <a:srgbClr val="000000"/>
                </a:solidFill>
                <a:latin typeface="CIDFont+F1"/>
              </a:rPr>
              <a:t>a time-</a:t>
            </a:r>
            <a:r>
              <a:rPr lang="it-IT" sz="1800" b="0" i="0" u="none" strike="noStrike" baseline="0" dirty="0" err="1">
                <a:solidFill>
                  <a:srgbClr val="000000"/>
                </a:solidFill>
                <a:latin typeface="CIDFont+F1"/>
              </a:rPr>
              <a:t>stamp</a:t>
            </a:r>
            <a:endParaRPr lang="it-IT" sz="1800" b="0" i="0" u="none" strike="noStrike" baseline="0" dirty="0">
              <a:solidFill>
                <a:srgbClr val="000000"/>
              </a:solidFill>
              <a:latin typeface="CIDFont+F1"/>
            </a:endParaRPr>
          </a:p>
          <a:p>
            <a:pPr lvl="2"/>
            <a:r>
              <a:rPr lang="en-US" sz="1800" b="0" i="0" u="none" strike="noStrike" baseline="0" dirty="0">
                <a:solidFill>
                  <a:srgbClr val="00339A"/>
                </a:solidFill>
                <a:latin typeface="CIDFont+F1"/>
              </a:rPr>
              <a:t>• </a:t>
            </a:r>
            <a:r>
              <a:rPr lang="en-US" sz="1800" b="0" i="0" u="none" strike="noStrike" baseline="0" dirty="0">
                <a:solidFill>
                  <a:srgbClr val="000000"/>
                </a:solidFill>
                <a:latin typeface="CIDFont+F1"/>
              </a:rPr>
              <a:t>Each node belongs to one slice</a:t>
            </a:r>
            <a:endParaRPr lang="it-IT" sz="2200" dirty="0"/>
          </a:p>
        </p:txBody>
      </p:sp>
    </p:spTree>
    <p:extLst>
      <p:ext uri="{BB962C8B-B14F-4D97-AF65-F5344CB8AC3E}">
        <p14:creationId xmlns:p14="http://schemas.microsoft.com/office/powerpoint/2010/main" val="2070774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5CEABF3-7E9F-445D-A150-30D9CE3DDB59}"/>
              </a:ext>
            </a:extLst>
          </p:cNvPr>
          <p:cNvSpPr>
            <a:spLocks noGrp="1"/>
          </p:cNvSpPr>
          <p:nvPr>
            <p:ph type="title"/>
          </p:nvPr>
        </p:nvSpPr>
        <p:spPr/>
        <p:txBody>
          <a:bodyPr>
            <a:normAutofit/>
          </a:bodyPr>
          <a:lstStyle/>
          <a:p>
            <a:r>
              <a:rPr lang="it-IT" sz="4800" b="0" i="0" u="none" strike="noStrike" baseline="0" dirty="0" err="1">
                <a:solidFill>
                  <a:schemeClr val="accent1"/>
                </a:solidFill>
                <a:latin typeface="CIDFont+F2"/>
              </a:rPr>
              <a:t>Ordered</a:t>
            </a:r>
            <a:r>
              <a:rPr lang="it-IT" sz="4800" b="0" i="0" u="none" strike="noStrike" baseline="0" dirty="0">
                <a:solidFill>
                  <a:schemeClr val="accent1"/>
                </a:solidFill>
                <a:latin typeface="CIDFont+F2"/>
              </a:rPr>
              <a:t> </a:t>
            </a:r>
            <a:r>
              <a:rPr lang="it-IT" sz="4800" b="0" i="0" u="none" strike="noStrike" baseline="0" dirty="0" err="1">
                <a:solidFill>
                  <a:schemeClr val="accent1"/>
                </a:solidFill>
                <a:latin typeface="CIDFont+F2"/>
              </a:rPr>
              <a:t>slicing</a:t>
            </a:r>
            <a:r>
              <a:rPr lang="it-IT" sz="4800" b="0" i="0" u="none" strike="noStrike" baseline="0" dirty="0">
                <a:solidFill>
                  <a:schemeClr val="accent1"/>
                </a:solidFill>
                <a:latin typeface="CIDFont+F2"/>
              </a:rPr>
              <a:t> </a:t>
            </a:r>
            <a:r>
              <a:rPr lang="it-IT" sz="4800" b="0" i="0" u="none" strike="noStrike" baseline="0" dirty="0" err="1">
                <a:solidFill>
                  <a:schemeClr val="accent1"/>
                </a:solidFill>
                <a:latin typeface="CIDFont+F2"/>
              </a:rPr>
              <a:t>algorithm</a:t>
            </a:r>
            <a:r>
              <a:rPr lang="it-IT" sz="4800" b="0" i="0" u="none" strike="noStrike" baseline="0" dirty="0">
                <a:solidFill>
                  <a:schemeClr val="accent1"/>
                </a:solidFill>
                <a:latin typeface="CIDFont+F2"/>
              </a:rPr>
              <a:t>: </a:t>
            </a:r>
            <a:r>
              <a:rPr lang="it-IT" sz="4800" b="0" i="0" u="none" strike="noStrike" baseline="0" dirty="0" err="1">
                <a:solidFill>
                  <a:schemeClr val="accent1"/>
                </a:solidFill>
                <a:latin typeface="CIDFont+F2"/>
              </a:rPr>
              <a:t>basic</a:t>
            </a:r>
            <a:r>
              <a:rPr lang="it-IT" sz="4800" dirty="0">
                <a:solidFill>
                  <a:schemeClr val="accent1"/>
                </a:solidFill>
                <a:latin typeface="CIDFont+F2"/>
              </a:rPr>
              <a:t> </a:t>
            </a:r>
            <a:r>
              <a:rPr lang="it-IT" sz="4800" b="0" i="0" u="none" strike="noStrike" baseline="0" dirty="0" err="1">
                <a:solidFill>
                  <a:schemeClr val="accent1"/>
                </a:solidFill>
                <a:latin typeface="CIDFont+F2"/>
              </a:rPr>
              <a:t>operation</a:t>
            </a:r>
            <a:endParaRPr lang="it-IT" sz="9600" dirty="0">
              <a:solidFill>
                <a:schemeClr val="accent1"/>
              </a:solidFill>
            </a:endParaRPr>
          </a:p>
        </p:txBody>
      </p:sp>
      <p:pic>
        <p:nvPicPr>
          <p:cNvPr id="5" name="Segnaposto contenuto 4">
            <a:extLst>
              <a:ext uri="{FF2B5EF4-FFF2-40B4-BE49-F238E27FC236}">
                <a16:creationId xmlns:a16="http://schemas.microsoft.com/office/drawing/2014/main" id="{D6953351-FEC7-4627-969E-5D89850FC8B6}"/>
              </a:ext>
            </a:extLst>
          </p:cNvPr>
          <p:cNvPicPr>
            <a:picLocks noGrp="1" noChangeAspect="1"/>
          </p:cNvPicPr>
          <p:nvPr>
            <p:ph idx="1"/>
          </p:nvPr>
        </p:nvPicPr>
        <p:blipFill>
          <a:blip r:embed="rId3"/>
          <a:stretch>
            <a:fillRect/>
          </a:stretch>
        </p:blipFill>
        <p:spPr>
          <a:xfrm>
            <a:off x="4992402" y="2207244"/>
            <a:ext cx="6845415" cy="4092972"/>
          </a:xfrm>
        </p:spPr>
      </p:pic>
      <p:pic>
        <p:nvPicPr>
          <p:cNvPr id="7" name="Immagine 6">
            <a:extLst>
              <a:ext uri="{FF2B5EF4-FFF2-40B4-BE49-F238E27FC236}">
                <a16:creationId xmlns:a16="http://schemas.microsoft.com/office/drawing/2014/main" id="{003F3BB4-060E-4084-9020-05BAB5BF185E}"/>
              </a:ext>
            </a:extLst>
          </p:cNvPr>
          <p:cNvPicPr>
            <a:picLocks noChangeAspect="1"/>
          </p:cNvPicPr>
          <p:nvPr/>
        </p:nvPicPr>
        <p:blipFill rotWithShape="1">
          <a:blip r:embed="rId4"/>
          <a:srcRect t="5268"/>
          <a:stretch/>
        </p:blipFill>
        <p:spPr>
          <a:xfrm>
            <a:off x="354183" y="3429000"/>
            <a:ext cx="4515159" cy="1133131"/>
          </a:xfrm>
          <a:prstGeom prst="rect">
            <a:avLst/>
          </a:prstGeom>
        </p:spPr>
      </p:pic>
    </p:spTree>
    <p:extLst>
      <p:ext uri="{BB962C8B-B14F-4D97-AF65-F5344CB8AC3E}">
        <p14:creationId xmlns:p14="http://schemas.microsoft.com/office/powerpoint/2010/main" val="1351027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265372A-94A3-4EF0-B82A-3BF0BDF986B5}"/>
              </a:ext>
            </a:extLst>
          </p:cNvPr>
          <p:cNvSpPr>
            <a:spLocks noGrp="1"/>
          </p:cNvSpPr>
          <p:nvPr>
            <p:ph type="title"/>
          </p:nvPr>
        </p:nvSpPr>
        <p:spPr/>
        <p:txBody>
          <a:bodyPr/>
          <a:lstStyle/>
          <a:p>
            <a:r>
              <a:rPr lang="it-IT" dirty="0">
                <a:solidFill>
                  <a:schemeClr val="accent1"/>
                </a:solidFill>
              </a:rPr>
              <a:t>The </a:t>
            </a:r>
            <a:r>
              <a:rPr lang="it-IT" dirty="0" err="1">
                <a:solidFill>
                  <a:schemeClr val="accent1"/>
                </a:solidFill>
              </a:rPr>
              <a:t>ordered</a:t>
            </a:r>
            <a:r>
              <a:rPr lang="it-IT" dirty="0">
                <a:solidFill>
                  <a:schemeClr val="accent1"/>
                </a:solidFill>
              </a:rPr>
              <a:t> </a:t>
            </a:r>
            <a:r>
              <a:rPr lang="it-IT" dirty="0" err="1">
                <a:solidFill>
                  <a:schemeClr val="accent1"/>
                </a:solidFill>
              </a:rPr>
              <a:t>slicing</a:t>
            </a:r>
            <a:r>
              <a:rPr lang="it-IT" dirty="0">
                <a:solidFill>
                  <a:schemeClr val="accent1"/>
                </a:solidFill>
              </a:rPr>
              <a:t> </a:t>
            </a:r>
            <a:r>
              <a:rPr lang="it-IT" dirty="0" err="1">
                <a:solidFill>
                  <a:schemeClr val="accent1"/>
                </a:solidFill>
              </a:rPr>
              <a:t>algorithm</a:t>
            </a:r>
            <a:endParaRPr lang="it-IT" dirty="0">
              <a:solidFill>
                <a:schemeClr val="accent1"/>
              </a:solidFill>
            </a:endParaRPr>
          </a:p>
        </p:txBody>
      </p:sp>
      <p:pic>
        <p:nvPicPr>
          <p:cNvPr id="5" name="Segnaposto contenuto 4">
            <a:extLst>
              <a:ext uri="{FF2B5EF4-FFF2-40B4-BE49-F238E27FC236}">
                <a16:creationId xmlns:a16="http://schemas.microsoft.com/office/drawing/2014/main" id="{0F2042C2-6797-44BD-8518-E2E2553D5B7F}"/>
              </a:ext>
            </a:extLst>
          </p:cNvPr>
          <p:cNvPicPr>
            <a:picLocks noGrp="1" noChangeAspect="1"/>
          </p:cNvPicPr>
          <p:nvPr>
            <p:ph idx="1"/>
          </p:nvPr>
        </p:nvPicPr>
        <p:blipFill>
          <a:blip r:embed="rId3"/>
          <a:stretch>
            <a:fillRect/>
          </a:stretch>
        </p:blipFill>
        <p:spPr>
          <a:xfrm>
            <a:off x="2036650" y="2106613"/>
            <a:ext cx="8118700" cy="4035425"/>
          </a:xfrm>
        </p:spPr>
      </p:pic>
    </p:spTree>
    <p:extLst>
      <p:ext uri="{BB962C8B-B14F-4D97-AF65-F5344CB8AC3E}">
        <p14:creationId xmlns:p14="http://schemas.microsoft.com/office/powerpoint/2010/main" val="3826368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8AC7279-DD26-4684-A8FC-0A07E75B23CA}"/>
              </a:ext>
            </a:extLst>
          </p:cNvPr>
          <p:cNvSpPr>
            <a:spLocks noGrp="1"/>
          </p:cNvSpPr>
          <p:nvPr>
            <p:ph type="title"/>
          </p:nvPr>
        </p:nvSpPr>
        <p:spPr/>
        <p:txBody>
          <a:bodyPr>
            <a:normAutofit/>
          </a:bodyPr>
          <a:lstStyle/>
          <a:p>
            <a:r>
              <a:rPr lang="it-IT" sz="4800" b="0" i="0" u="none" strike="noStrike" baseline="0" dirty="0" err="1">
                <a:solidFill>
                  <a:schemeClr val="accent1"/>
                </a:solidFill>
                <a:latin typeface="CIDFont+F2"/>
              </a:rPr>
              <a:t>Ordered</a:t>
            </a:r>
            <a:r>
              <a:rPr lang="it-IT" sz="4800" b="0" i="0" u="none" strike="noStrike" baseline="0" dirty="0">
                <a:solidFill>
                  <a:schemeClr val="accent1"/>
                </a:solidFill>
                <a:latin typeface="CIDFont+F2"/>
              </a:rPr>
              <a:t> </a:t>
            </a:r>
            <a:r>
              <a:rPr lang="it-IT" sz="4800" b="0" i="0" u="none" strike="noStrike" baseline="0" dirty="0" err="1">
                <a:solidFill>
                  <a:schemeClr val="accent1"/>
                </a:solidFill>
                <a:latin typeface="CIDFont+F2"/>
              </a:rPr>
              <a:t>slicing</a:t>
            </a:r>
            <a:r>
              <a:rPr lang="it-IT" sz="4800" b="0" i="0" u="none" strike="noStrike" baseline="0" dirty="0">
                <a:solidFill>
                  <a:schemeClr val="accent1"/>
                </a:solidFill>
                <a:latin typeface="CIDFont+F2"/>
              </a:rPr>
              <a:t> </a:t>
            </a:r>
            <a:r>
              <a:rPr lang="it-IT" sz="4800" b="0" i="0" u="none" strike="noStrike" baseline="0" dirty="0" err="1">
                <a:solidFill>
                  <a:schemeClr val="accent1"/>
                </a:solidFill>
                <a:latin typeface="CIDFont+F2"/>
              </a:rPr>
              <a:t>algorithm</a:t>
            </a:r>
            <a:r>
              <a:rPr lang="it-IT" sz="4800" b="0" i="0" u="none" strike="noStrike" baseline="0" dirty="0">
                <a:solidFill>
                  <a:schemeClr val="accent1"/>
                </a:solidFill>
                <a:latin typeface="CIDFont+F2"/>
              </a:rPr>
              <a:t>: </a:t>
            </a:r>
            <a:r>
              <a:rPr lang="it-IT" sz="4800" b="0" i="0" u="none" strike="noStrike" baseline="0" dirty="0" err="1">
                <a:solidFill>
                  <a:schemeClr val="accent1"/>
                </a:solidFill>
                <a:latin typeface="CIDFont+F2"/>
              </a:rPr>
              <a:t>maintenance</a:t>
            </a:r>
            <a:endParaRPr lang="it-IT" sz="9600" dirty="0">
              <a:solidFill>
                <a:schemeClr val="accent1"/>
              </a:solidFill>
            </a:endParaRPr>
          </a:p>
        </p:txBody>
      </p:sp>
      <p:sp>
        <p:nvSpPr>
          <p:cNvPr id="3" name="Segnaposto contenuto 2">
            <a:extLst>
              <a:ext uri="{FF2B5EF4-FFF2-40B4-BE49-F238E27FC236}">
                <a16:creationId xmlns:a16="http://schemas.microsoft.com/office/drawing/2014/main" id="{7EC352D6-BE85-4FD7-B215-50FC018550D5}"/>
              </a:ext>
            </a:extLst>
          </p:cNvPr>
          <p:cNvSpPr>
            <a:spLocks noGrp="1"/>
          </p:cNvSpPr>
          <p:nvPr>
            <p:ph idx="1"/>
          </p:nvPr>
        </p:nvSpPr>
        <p:spPr>
          <a:xfrm>
            <a:off x="609600" y="2106204"/>
            <a:ext cx="10972800" cy="4194012"/>
          </a:xfrm>
        </p:spPr>
        <p:txBody>
          <a:bodyPr>
            <a:normAutofit/>
          </a:bodyPr>
          <a:lstStyle/>
          <a:p>
            <a:pPr algn="l"/>
            <a:r>
              <a:rPr lang="en-US" sz="2400" b="0" i="0" u="none" strike="noStrike" baseline="0" dirty="0">
                <a:solidFill>
                  <a:srgbClr val="00339A"/>
                </a:solidFill>
                <a:latin typeface="CIDFont+F1"/>
              </a:rPr>
              <a:t>• </a:t>
            </a:r>
            <a:r>
              <a:rPr lang="en-US" sz="2400" b="0" i="0" u="none" strike="noStrike" baseline="0" dirty="0">
                <a:solidFill>
                  <a:srgbClr val="000000"/>
                </a:solidFill>
                <a:latin typeface="CIDFont+F1"/>
              </a:rPr>
              <a:t>New nodes discovered using the random </a:t>
            </a:r>
            <a:r>
              <a:rPr lang="it-IT" sz="2400" b="0" i="0" u="none" strike="noStrike" baseline="0" dirty="0">
                <a:solidFill>
                  <a:srgbClr val="000000"/>
                </a:solidFill>
                <a:latin typeface="CIDFont+F1"/>
              </a:rPr>
              <a:t>peer sampling</a:t>
            </a:r>
          </a:p>
          <a:p>
            <a:pPr algn="l"/>
            <a:r>
              <a:rPr lang="en-US" sz="2400" b="0" i="0" u="none" strike="noStrike" baseline="0" dirty="0">
                <a:solidFill>
                  <a:srgbClr val="00339A"/>
                </a:solidFill>
                <a:latin typeface="CIDFont+F1"/>
              </a:rPr>
              <a:t>• </a:t>
            </a:r>
            <a:r>
              <a:rPr lang="en-US" sz="2400" b="0" i="0" u="none" strike="noStrike" baseline="0" dirty="0">
                <a:solidFill>
                  <a:srgbClr val="000000"/>
                </a:solidFill>
                <a:latin typeface="CIDFont+F1"/>
              </a:rPr>
              <a:t>Random number ensures uniform spread</a:t>
            </a:r>
          </a:p>
          <a:p>
            <a:pPr algn="l"/>
            <a:r>
              <a:rPr lang="en-US" sz="2400" b="0" i="0" u="none" strike="noStrike" baseline="0" dirty="0">
                <a:solidFill>
                  <a:srgbClr val="00339A"/>
                </a:solidFill>
                <a:latin typeface="CIDFont+F1"/>
              </a:rPr>
              <a:t>• </a:t>
            </a:r>
            <a:r>
              <a:rPr lang="en-US" sz="2400" b="0" i="0" u="none" strike="noStrike" baseline="0" dirty="0">
                <a:solidFill>
                  <a:srgbClr val="000000"/>
                </a:solidFill>
                <a:latin typeface="CIDFont+F1"/>
              </a:rPr>
              <a:t>Once the order stabilizes: each node knows to which slice it belongs</a:t>
            </a:r>
          </a:p>
          <a:p>
            <a:pPr algn="l"/>
            <a:r>
              <a:rPr lang="it-IT" sz="2400" b="0" i="0" u="none" strike="noStrike" baseline="0" dirty="0">
                <a:solidFill>
                  <a:srgbClr val="00339A"/>
                </a:solidFill>
                <a:latin typeface="CIDFont+F1"/>
              </a:rPr>
              <a:t>• </a:t>
            </a:r>
            <a:r>
              <a:rPr lang="it-IT" sz="2400" b="0" i="0" u="none" strike="noStrike" baseline="0" dirty="0" err="1">
                <a:solidFill>
                  <a:srgbClr val="000000"/>
                </a:solidFill>
                <a:latin typeface="CIDFont+F1"/>
              </a:rPr>
              <a:t>Example</a:t>
            </a:r>
            <a:r>
              <a:rPr lang="it-IT" sz="2400" b="0" i="0" u="none" strike="noStrike" baseline="0" dirty="0">
                <a:solidFill>
                  <a:srgbClr val="000000"/>
                </a:solidFill>
                <a:latin typeface="CIDFont+F1"/>
              </a:rPr>
              <a:t>:</a:t>
            </a:r>
          </a:p>
          <a:p>
            <a:pPr lvl="1"/>
            <a:r>
              <a:rPr lang="it-IT" sz="2200" b="0" i="0" u="none" strike="noStrike" baseline="0" dirty="0">
                <a:solidFill>
                  <a:srgbClr val="000000"/>
                </a:solidFill>
                <a:latin typeface="CIDFont+F1"/>
              </a:rPr>
              <a:t> </a:t>
            </a:r>
            <a:r>
              <a:rPr lang="en-US" sz="2200" b="0" i="0" u="none" strike="noStrike" baseline="0" dirty="0">
                <a:solidFill>
                  <a:srgbClr val="000000"/>
                </a:solidFill>
                <a:latin typeface="CIDFont+F1"/>
              </a:rPr>
              <a:t>A peer with a number &lt;0.5 knows in the first 50% of the nodes according to  the metric</a:t>
            </a:r>
          </a:p>
          <a:p>
            <a:pPr algn="l"/>
            <a:r>
              <a:rPr lang="it-IT" sz="2400" b="0" i="0" u="none" strike="noStrike" baseline="0" dirty="0">
                <a:solidFill>
                  <a:srgbClr val="00339A"/>
                </a:solidFill>
                <a:latin typeface="CIDFont+F1"/>
              </a:rPr>
              <a:t>• </a:t>
            </a:r>
            <a:r>
              <a:rPr lang="it-IT" sz="2400" b="0" i="0" u="none" strike="noStrike" baseline="0" dirty="0">
                <a:solidFill>
                  <a:srgbClr val="000000"/>
                </a:solidFill>
                <a:latin typeface="CIDFont+F1"/>
              </a:rPr>
              <a:t>Slice </a:t>
            </a:r>
            <a:r>
              <a:rPr lang="it-IT" sz="2400" b="0" i="0" u="none" strike="noStrike" baseline="0" dirty="0" err="1">
                <a:solidFill>
                  <a:srgbClr val="000000"/>
                </a:solidFill>
                <a:latin typeface="CIDFont+F1"/>
              </a:rPr>
              <a:t>creation</a:t>
            </a:r>
            <a:r>
              <a:rPr lang="it-IT" sz="2400" b="0" i="0" u="none" strike="noStrike" baseline="0" dirty="0">
                <a:solidFill>
                  <a:srgbClr val="000000"/>
                </a:solidFill>
                <a:latin typeface="CIDFont+F1"/>
              </a:rPr>
              <a:t> and </a:t>
            </a:r>
            <a:r>
              <a:rPr lang="it-IT" sz="2400" b="0" i="0" u="none" strike="noStrike" baseline="0" dirty="0" err="1">
                <a:solidFill>
                  <a:srgbClr val="000000"/>
                </a:solidFill>
                <a:latin typeface="CIDFont+F1"/>
              </a:rPr>
              <a:t>maintenance</a:t>
            </a:r>
            <a:endParaRPr lang="it-IT" sz="2800" dirty="0"/>
          </a:p>
        </p:txBody>
      </p:sp>
    </p:spTree>
    <p:extLst>
      <p:ext uri="{BB962C8B-B14F-4D97-AF65-F5344CB8AC3E}">
        <p14:creationId xmlns:p14="http://schemas.microsoft.com/office/powerpoint/2010/main" val="37459754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76A20B3-4219-440C-BF68-5BF3DA4B314B}"/>
              </a:ext>
            </a:extLst>
          </p:cNvPr>
          <p:cNvSpPr>
            <a:spLocks noGrp="1"/>
          </p:cNvSpPr>
          <p:nvPr>
            <p:ph type="title"/>
          </p:nvPr>
        </p:nvSpPr>
        <p:spPr/>
        <p:txBody>
          <a:bodyPr/>
          <a:lstStyle/>
          <a:p>
            <a:r>
              <a:rPr lang="it-IT" dirty="0">
                <a:solidFill>
                  <a:schemeClr val="accent1"/>
                </a:solidFill>
              </a:rPr>
              <a:t>The </a:t>
            </a:r>
            <a:r>
              <a:rPr lang="it-IT" dirty="0" err="1">
                <a:solidFill>
                  <a:schemeClr val="accent1"/>
                </a:solidFill>
              </a:rPr>
              <a:t>Netlogo</a:t>
            </a:r>
            <a:r>
              <a:rPr lang="it-IT" dirty="0">
                <a:solidFill>
                  <a:schemeClr val="accent1"/>
                </a:solidFill>
              </a:rPr>
              <a:t> </a:t>
            </a:r>
            <a:r>
              <a:rPr lang="it-IT" dirty="0" err="1">
                <a:solidFill>
                  <a:schemeClr val="accent1"/>
                </a:solidFill>
              </a:rPr>
              <a:t>simulation</a:t>
            </a:r>
            <a:r>
              <a:rPr lang="it-IT" dirty="0">
                <a:solidFill>
                  <a:schemeClr val="accent1"/>
                </a:solidFill>
              </a:rPr>
              <a:t> – </a:t>
            </a:r>
            <a:r>
              <a:rPr lang="it-IT" dirty="0" err="1">
                <a:solidFill>
                  <a:schemeClr val="accent1"/>
                </a:solidFill>
              </a:rPr>
              <a:t>variables</a:t>
            </a:r>
            <a:r>
              <a:rPr lang="it-IT" dirty="0">
                <a:solidFill>
                  <a:schemeClr val="accent1"/>
                </a:solidFill>
              </a:rPr>
              <a:t> </a:t>
            </a:r>
            <a:r>
              <a:rPr lang="it-IT" dirty="0" err="1">
                <a:solidFill>
                  <a:schemeClr val="accent1"/>
                </a:solidFill>
              </a:rPr>
              <a:t>used</a:t>
            </a:r>
            <a:endParaRPr lang="it-IT" dirty="0">
              <a:solidFill>
                <a:schemeClr val="accent1"/>
              </a:solidFill>
            </a:endParaRPr>
          </a:p>
        </p:txBody>
      </p:sp>
      <p:pic>
        <p:nvPicPr>
          <p:cNvPr id="5" name="Segnaposto contenuto 4">
            <a:extLst>
              <a:ext uri="{FF2B5EF4-FFF2-40B4-BE49-F238E27FC236}">
                <a16:creationId xmlns:a16="http://schemas.microsoft.com/office/drawing/2014/main" id="{703C3B0D-3800-4217-AFF0-56C874EA180B}"/>
              </a:ext>
            </a:extLst>
          </p:cNvPr>
          <p:cNvPicPr>
            <a:picLocks noGrp="1" noChangeAspect="1"/>
          </p:cNvPicPr>
          <p:nvPr>
            <p:ph sz="half" idx="1"/>
          </p:nvPr>
        </p:nvPicPr>
        <p:blipFill>
          <a:blip r:embed="rId3"/>
          <a:stretch>
            <a:fillRect/>
          </a:stretch>
        </p:blipFill>
        <p:spPr>
          <a:xfrm>
            <a:off x="176463" y="3122923"/>
            <a:ext cx="5410200" cy="2012330"/>
          </a:xfrm>
        </p:spPr>
      </p:pic>
      <p:pic>
        <p:nvPicPr>
          <p:cNvPr id="8" name="Segnaposto contenuto 7">
            <a:extLst>
              <a:ext uri="{FF2B5EF4-FFF2-40B4-BE49-F238E27FC236}">
                <a16:creationId xmlns:a16="http://schemas.microsoft.com/office/drawing/2014/main" id="{F8CF5E73-4918-4010-B8E1-4AB890CCDF9A}"/>
              </a:ext>
            </a:extLst>
          </p:cNvPr>
          <p:cNvPicPr>
            <a:picLocks noGrp="1" noChangeAspect="1"/>
          </p:cNvPicPr>
          <p:nvPr>
            <p:ph sz="half" idx="2"/>
          </p:nvPr>
        </p:nvPicPr>
        <p:blipFill>
          <a:blip r:embed="rId4"/>
          <a:stretch>
            <a:fillRect/>
          </a:stretch>
        </p:blipFill>
        <p:spPr>
          <a:xfrm>
            <a:off x="5414212" y="2679183"/>
            <a:ext cx="6601326" cy="3348638"/>
          </a:xfrm>
        </p:spPr>
      </p:pic>
    </p:spTree>
    <p:extLst>
      <p:ext uri="{BB962C8B-B14F-4D97-AF65-F5344CB8AC3E}">
        <p14:creationId xmlns:p14="http://schemas.microsoft.com/office/powerpoint/2010/main" val="2881693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76A20B3-4219-440C-BF68-5BF3DA4B314B}"/>
              </a:ext>
            </a:extLst>
          </p:cNvPr>
          <p:cNvSpPr>
            <a:spLocks noGrp="1"/>
          </p:cNvSpPr>
          <p:nvPr>
            <p:ph type="title"/>
          </p:nvPr>
        </p:nvSpPr>
        <p:spPr/>
        <p:txBody>
          <a:bodyPr/>
          <a:lstStyle/>
          <a:p>
            <a:r>
              <a:rPr lang="it-IT" dirty="0">
                <a:solidFill>
                  <a:schemeClr val="accent1"/>
                </a:solidFill>
              </a:rPr>
              <a:t>The </a:t>
            </a:r>
            <a:r>
              <a:rPr lang="it-IT" dirty="0" err="1">
                <a:solidFill>
                  <a:schemeClr val="accent1"/>
                </a:solidFill>
              </a:rPr>
              <a:t>Netlogo</a:t>
            </a:r>
            <a:r>
              <a:rPr lang="it-IT" dirty="0">
                <a:solidFill>
                  <a:schemeClr val="accent1"/>
                </a:solidFill>
              </a:rPr>
              <a:t> </a:t>
            </a:r>
            <a:r>
              <a:rPr lang="it-IT" dirty="0" err="1">
                <a:solidFill>
                  <a:schemeClr val="accent1"/>
                </a:solidFill>
              </a:rPr>
              <a:t>simulation</a:t>
            </a:r>
            <a:r>
              <a:rPr lang="it-IT" dirty="0">
                <a:solidFill>
                  <a:schemeClr val="accent1"/>
                </a:solidFill>
              </a:rPr>
              <a:t> – The go </a:t>
            </a:r>
            <a:r>
              <a:rPr lang="it-IT" dirty="0" err="1">
                <a:solidFill>
                  <a:schemeClr val="accent1"/>
                </a:solidFill>
              </a:rPr>
              <a:t>method</a:t>
            </a:r>
            <a:endParaRPr lang="it-IT" dirty="0">
              <a:solidFill>
                <a:schemeClr val="accent1"/>
              </a:solidFill>
            </a:endParaRPr>
          </a:p>
        </p:txBody>
      </p:sp>
      <p:pic>
        <p:nvPicPr>
          <p:cNvPr id="9" name="Segnaposto contenuto 8">
            <a:extLst>
              <a:ext uri="{FF2B5EF4-FFF2-40B4-BE49-F238E27FC236}">
                <a16:creationId xmlns:a16="http://schemas.microsoft.com/office/drawing/2014/main" id="{6A05CC03-711D-43A3-9AB7-2CAB216A8FF8}"/>
              </a:ext>
            </a:extLst>
          </p:cNvPr>
          <p:cNvPicPr>
            <a:picLocks noGrp="1" noChangeAspect="1"/>
          </p:cNvPicPr>
          <p:nvPr>
            <p:ph idx="1"/>
          </p:nvPr>
        </p:nvPicPr>
        <p:blipFill rotWithShape="1">
          <a:blip r:embed="rId3"/>
          <a:srcRect t="18864"/>
          <a:stretch/>
        </p:blipFill>
        <p:spPr>
          <a:xfrm>
            <a:off x="752158" y="2328729"/>
            <a:ext cx="10687684" cy="3910519"/>
          </a:xfrm>
        </p:spPr>
      </p:pic>
    </p:spTree>
    <p:extLst>
      <p:ext uri="{BB962C8B-B14F-4D97-AF65-F5344CB8AC3E}">
        <p14:creationId xmlns:p14="http://schemas.microsoft.com/office/powerpoint/2010/main" val="42359312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4" name="Background Fill">
            <a:extLst>
              <a:ext uri="{FF2B5EF4-FFF2-40B4-BE49-F238E27FC236}">
                <a16:creationId xmlns:a16="http://schemas.microsoft.com/office/drawing/2014/main" id="{31BC8F63-97F8-423D-89DA-297A1A408E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BBAB87D-2851-4F58-8AE4-FCF1D74135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96CFDFE-8E78-4E0B-8719-596F3ACB9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56630" y="4160168"/>
            <a:ext cx="2832322" cy="2697833"/>
          </a:xfrm>
          <a:custGeom>
            <a:avLst/>
            <a:gdLst>
              <a:gd name="connsiteX0" fmla="*/ 638993 w 2832322"/>
              <a:gd name="connsiteY0" fmla="*/ 1429605 h 2697833"/>
              <a:gd name="connsiteX1" fmla="*/ 798503 w 2832322"/>
              <a:gd name="connsiteY1" fmla="*/ 1509001 h 2697833"/>
              <a:gd name="connsiteX2" fmla="*/ 739507 w 2832322"/>
              <a:gd name="connsiteY2" fmla="*/ 1729178 h 2697833"/>
              <a:gd name="connsiteX3" fmla="*/ 519329 w 2832322"/>
              <a:gd name="connsiteY3" fmla="*/ 1670181 h 2697833"/>
              <a:gd name="connsiteX4" fmla="*/ 578327 w 2832322"/>
              <a:gd name="connsiteY4" fmla="*/ 1450005 h 2697833"/>
              <a:gd name="connsiteX5" fmla="*/ 638993 w 2832322"/>
              <a:gd name="connsiteY5" fmla="*/ 1429605 h 2697833"/>
              <a:gd name="connsiteX6" fmla="*/ 1252193 w 2832322"/>
              <a:gd name="connsiteY6" fmla="*/ 835524 h 2697833"/>
              <a:gd name="connsiteX7" fmla="*/ 1511699 w 2832322"/>
              <a:gd name="connsiteY7" fmla="*/ 997686 h 2697833"/>
              <a:gd name="connsiteX8" fmla="*/ 1392436 w 2832322"/>
              <a:gd name="connsiteY8" fmla="*/ 1442788 h 2697833"/>
              <a:gd name="connsiteX9" fmla="*/ 947333 w 2832322"/>
              <a:gd name="connsiteY9" fmla="*/ 1323523 h 2697833"/>
              <a:gd name="connsiteX10" fmla="*/ 1066598 w 2832322"/>
              <a:gd name="connsiteY10" fmla="*/ 878421 h 2697833"/>
              <a:gd name="connsiteX11" fmla="*/ 1252193 w 2832322"/>
              <a:gd name="connsiteY11" fmla="*/ 835524 h 2697833"/>
              <a:gd name="connsiteX12" fmla="*/ 2832322 w 2832322"/>
              <a:gd name="connsiteY12" fmla="*/ 0 h 2697833"/>
              <a:gd name="connsiteX13" fmla="*/ 2832322 w 2832322"/>
              <a:gd name="connsiteY13" fmla="*/ 2697833 h 2697833"/>
              <a:gd name="connsiteX14" fmla="*/ 0 w 2832322"/>
              <a:gd name="connsiteY14" fmla="*/ 2697833 h 2697833"/>
              <a:gd name="connsiteX15" fmla="*/ 12966 w 2832322"/>
              <a:gd name="connsiteY15" fmla="*/ 2631781 h 2697833"/>
              <a:gd name="connsiteX16" fmla="*/ 1052443 w 2832322"/>
              <a:gd name="connsiteY16" fmla="*/ 1806313 h 2697833"/>
              <a:gd name="connsiteX17" fmla="*/ 1721430 w 2832322"/>
              <a:gd name="connsiteY17" fmla="*/ 1489397 h 2697833"/>
              <a:gd name="connsiteX18" fmla="*/ 2115839 w 2832322"/>
              <a:gd name="connsiteY18" fmla="*/ 696540 h 2697833"/>
              <a:gd name="connsiteX19" fmla="*/ 2590689 w 2832322"/>
              <a:gd name="connsiteY19" fmla="*/ 99461 h 2697833"/>
              <a:gd name="connsiteX20" fmla="*/ 2730434 w 2832322"/>
              <a:gd name="connsiteY20" fmla="*/ 32840 h 2697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32322" h="2697833">
                <a:moveTo>
                  <a:pt x="638993" y="1429605"/>
                </a:moveTo>
                <a:cubicBezTo>
                  <a:pt x="701328" y="1421871"/>
                  <a:pt x="765121" y="1451183"/>
                  <a:pt x="798503" y="1509001"/>
                </a:cubicBezTo>
                <a:cubicBezTo>
                  <a:pt x="843012" y="1586093"/>
                  <a:pt x="816599" y="1684670"/>
                  <a:pt x="739507" y="1729178"/>
                </a:cubicBezTo>
                <a:cubicBezTo>
                  <a:pt x="662415" y="1773688"/>
                  <a:pt x="563838" y="1747275"/>
                  <a:pt x="519329" y="1670181"/>
                </a:cubicBezTo>
                <a:cubicBezTo>
                  <a:pt x="474820" y="1593091"/>
                  <a:pt x="501234" y="1494514"/>
                  <a:pt x="578327" y="1450005"/>
                </a:cubicBezTo>
                <a:cubicBezTo>
                  <a:pt x="597599" y="1438878"/>
                  <a:pt x="618215" y="1432183"/>
                  <a:pt x="638993" y="1429605"/>
                </a:cubicBezTo>
                <a:close/>
                <a:moveTo>
                  <a:pt x="1252193" y="835524"/>
                </a:moveTo>
                <a:cubicBezTo>
                  <a:pt x="1356532" y="842898"/>
                  <a:pt x="1455464" y="900282"/>
                  <a:pt x="1511699" y="997686"/>
                </a:cubicBezTo>
                <a:cubicBezTo>
                  <a:pt x="1601677" y="1153532"/>
                  <a:pt x="1548280" y="1352810"/>
                  <a:pt x="1392436" y="1442788"/>
                </a:cubicBezTo>
                <a:cubicBezTo>
                  <a:pt x="1236589" y="1532766"/>
                  <a:pt x="1037311" y="1479369"/>
                  <a:pt x="947333" y="1323523"/>
                </a:cubicBezTo>
                <a:cubicBezTo>
                  <a:pt x="857356" y="1167678"/>
                  <a:pt x="910753" y="968399"/>
                  <a:pt x="1066598" y="878421"/>
                </a:cubicBezTo>
                <a:cubicBezTo>
                  <a:pt x="1125040" y="844680"/>
                  <a:pt x="1189590" y="831101"/>
                  <a:pt x="1252193" y="835524"/>
                </a:cubicBezTo>
                <a:close/>
                <a:moveTo>
                  <a:pt x="2832322" y="0"/>
                </a:moveTo>
                <a:lnTo>
                  <a:pt x="2832322" y="2697833"/>
                </a:lnTo>
                <a:lnTo>
                  <a:pt x="0" y="2697833"/>
                </a:lnTo>
                <a:lnTo>
                  <a:pt x="12966" y="2631781"/>
                </a:lnTo>
                <a:cubicBezTo>
                  <a:pt x="140000" y="2184738"/>
                  <a:pt x="505773" y="1908362"/>
                  <a:pt x="1052443" y="1806313"/>
                </a:cubicBezTo>
                <a:cubicBezTo>
                  <a:pt x="1303109" y="1759472"/>
                  <a:pt x="1574698" y="1718763"/>
                  <a:pt x="1721430" y="1489397"/>
                </a:cubicBezTo>
                <a:cubicBezTo>
                  <a:pt x="1879597" y="1241842"/>
                  <a:pt x="2005704" y="970478"/>
                  <a:pt x="2115839" y="696540"/>
                </a:cubicBezTo>
                <a:cubicBezTo>
                  <a:pt x="2216937" y="444582"/>
                  <a:pt x="2354076" y="231931"/>
                  <a:pt x="2590689" y="99461"/>
                </a:cubicBezTo>
                <a:cubicBezTo>
                  <a:pt x="2637069" y="73498"/>
                  <a:pt x="2683655" y="51402"/>
                  <a:pt x="2730434" y="3284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A76A20B3-4219-440C-BF68-5BF3DA4B314B}"/>
              </a:ext>
            </a:extLst>
          </p:cNvPr>
          <p:cNvSpPr>
            <a:spLocks noGrp="1"/>
          </p:cNvSpPr>
          <p:nvPr>
            <p:ph type="title"/>
          </p:nvPr>
        </p:nvSpPr>
        <p:spPr>
          <a:xfrm>
            <a:off x="609600" y="663960"/>
            <a:ext cx="4534894" cy="3310164"/>
          </a:xfrm>
        </p:spPr>
        <p:txBody>
          <a:bodyPr vert="horz" lIns="91440" tIns="45720" rIns="91440" bIns="45720" rtlCol="0" anchor="t">
            <a:normAutofit/>
          </a:bodyPr>
          <a:lstStyle/>
          <a:p>
            <a:pPr>
              <a:lnSpc>
                <a:spcPct val="90000"/>
              </a:lnSpc>
            </a:pPr>
            <a:r>
              <a:rPr lang="en-US" dirty="0">
                <a:solidFill>
                  <a:schemeClr val="accent1"/>
                </a:solidFill>
              </a:rPr>
              <a:t>The </a:t>
            </a:r>
            <a:r>
              <a:rPr lang="en-US" dirty="0" err="1">
                <a:solidFill>
                  <a:schemeClr val="accent1"/>
                </a:solidFill>
              </a:rPr>
              <a:t>Netlogo</a:t>
            </a:r>
            <a:r>
              <a:rPr lang="en-US" dirty="0">
                <a:solidFill>
                  <a:schemeClr val="accent1"/>
                </a:solidFill>
              </a:rPr>
              <a:t> simulation – The act-active method (simplified)</a:t>
            </a:r>
          </a:p>
        </p:txBody>
      </p:sp>
      <p:pic>
        <p:nvPicPr>
          <p:cNvPr id="5" name="Segnaposto contenuto 4" descr="Immagine che contiene testo&#10;&#10;Descrizione generata automaticamente">
            <a:extLst>
              <a:ext uri="{FF2B5EF4-FFF2-40B4-BE49-F238E27FC236}">
                <a16:creationId xmlns:a16="http://schemas.microsoft.com/office/drawing/2014/main" id="{DDBF051A-9CF4-42E3-87B2-6DA3BF9495AB}"/>
              </a:ext>
            </a:extLst>
          </p:cNvPr>
          <p:cNvPicPr>
            <a:picLocks noGrp="1" noChangeAspect="1"/>
          </p:cNvPicPr>
          <p:nvPr>
            <p:ph idx="1"/>
          </p:nvPr>
        </p:nvPicPr>
        <p:blipFill>
          <a:blip r:embed="rId3"/>
          <a:stretch>
            <a:fillRect/>
          </a:stretch>
        </p:blipFill>
        <p:spPr>
          <a:xfrm>
            <a:off x="5317958" y="229387"/>
            <a:ext cx="5654841" cy="6353755"/>
          </a:xfrm>
          <a:prstGeom prst="rect">
            <a:avLst/>
          </a:prstGeom>
        </p:spPr>
      </p:pic>
    </p:spTree>
    <p:extLst>
      <p:ext uri="{BB962C8B-B14F-4D97-AF65-F5344CB8AC3E}">
        <p14:creationId xmlns:p14="http://schemas.microsoft.com/office/powerpoint/2010/main" val="14911300"/>
      </p:ext>
    </p:extLst>
  </p:cSld>
  <p:clrMapOvr>
    <a:masterClrMapping/>
  </p:clrMapOvr>
</p:sld>
</file>

<file path=ppt/theme/theme1.xml><?xml version="1.0" encoding="utf-8"?>
<a:theme xmlns:a="http://schemas.openxmlformats.org/drawingml/2006/main" name="SplashVTI">
  <a:themeElements>
    <a:clrScheme name="AnalogousFromRegularSeed_2SEEDS">
      <a:dk1>
        <a:srgbClr val="000000"/>
      </a:dk1>
      <a:lt1>
        <a:srgbClr val="FFFFFF"/>
      </a:lt1>
      <a:dk2>
        <a:srgbClr val="312E1C"/>
      </a:dk2>
      <a:lt2>
        <a:srgbClr val="F3F3F0"/>
      </a:lt2>
      <a:accent1>
        <a:srgbClr val="4144DC"/>
      </a:accent1>
      <a:accent2>
        <a:srgbClr val="297CE7"/>
      </a:accent2>
      <a:accent3>
        <a:srgbClr val="7429E7"/>
      </a:accent3>
      <a:accent4>
        <a:srgbClr val="D58117"/>
      </a:accent4>
      <a:accent5>
        <a:srgbClr val="B5B220"/>
      </a:accent5>
      <a:accent6>
        <a:srgbClr val="7DC015"/>
      </a:accent6>
      <a:hlink>
        <a:srgbClr val="929030"/>
      </a:hlink>
      <a:folHlink>
        <a:srgbClr val="7F7F7F"/>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plashVTI" id="{CD38C481-21EC-466B-953B-A1440B42712A}" vid="{D3E4813C-1D98-48C2-AF59-2D0D78E25500}"/>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TM03457452[[fn=Celestiale]]</Template>
  <TotalTime>116</TotalTime>
  <Words>503</Words>
  <Application>Microsoft Office PowerPoint</Application>
  <PresentationFormat>Widescreen</PresentationFormat>
  <Paragraphs>77</Paragraphs>
  <Slides>17</Slides>
  <Notes>15</Notes>
  <HiddenSlides>0</HiddenSlides>
  <MMClips>2</MMClips>
  <ScaleCrop>false</ScaleCrop>
  <HeadingPairs>
    <vt:vector size="6" baseType="variant">
      <vt:variant>
        <vt:lpstr>Caratteri utilizzati</vt:lpstr>
      </vt:variant>
      <vt:variant>
        <vt:i4>8</vt:i4>
      </vt:variant>
      <vt:variant>
        <vt:lpstr>Tema</vt:lpstr>
      </vt:variant>
      <vt:variant>
        <vt:i4>1</vt:i4>
      </vt:variant>
      <vt:variant>
        <vt:lpstr>Titoli diapositive</vt:lpstr>
      </vt:variant>
      <vt:variant>
        <vt:i4>17</vt:i4>
      </vt:variant>
    </vt:vector>
  </HeadingPairs>
  <TitlesOfParts>
    <vt:vector size="26" baseType="lpstr">
      <vt:lpstr>Arial</vt:lpstr>
      <vt:lpstr>Avenir Next LT Pro</vt:lpstr>
      <vt:lpstr>Calibri</vt:lpstr>
      <vt:lpstr>CIDFont+F1</vt:lpstr>
      <vt:lpstr>CIDFont+F2</vt:lpstr>
      <vt:lpstr>CIDFont+F5</vt:lpstr>
      <vt:lpstr>Posterama</vt:lpstr>
      <vt:lpstr>Times-Bold</vt:lpstr>
      <vt:lpstr>SplashVTI</vt:lpstr>
      <vt:lpstr>Ordered Slicing of Very Large-Scale Overlay Networks</vt:lpstr>
      <vt:lpstr>Random slices</vt:lpstr>
      <vt:lpstr>Ordered slices: System model</vt:lpstr>
      <vt:lpstr>Ordered slicing algorithm: basic operation</vt:lpstr>
      <vt:lpstr>The ordered slicing algorithm</vt:lpstr>
      <vt:lpstr>Ordered slicing algorithm: maintenance</vt:lpstr>
      <vt:lpstr>The Netlogo simulation – variables used</vt:lpstr>
      <vt:lpstr>The Netlogo simulation – The go method</vt:lpstr>
      <vt:lpstr>The Netlogo simulation – The act-active method (simplified)</vt:lpstr>
      <vt:lpstr>The Netlogo simulation – The act-passive method</vt:lpstr>
      <vt:lpstr>The Netlogo simulation – Interface before starting</vt:lpstr>
      <vt:lpstr>The Netlogo simulation – Interface on the go</vt:lpstr>
      <vt:lpstr>The Netlogo simulation – Interface at convergence</vt:lpstr>
      <vt:lpstr>Presentazione standard di PowerPoint</vt:lpstr>
      <vt:lpstr>Presentazione standard di PowerPoint</vt:lpstr>
      <vt:lpstr>Thank you </vt:lpstr>
      <vt:lpstr>The presentation is over but if you like we can watch closer the code implemented directly on Netlogo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Ordered Slicing of Very Large-Scale Overlay Networks</dc:title>
  <dc:creator>BRANDON WILLY VIGLIANISI</dc:creator>
  <cp:lastModifiedBy>BRANDON WILLY VIGLIANISI</cp:lastModifiedBy>
  <cp:revision>2</cp:revision>
  <dcterms:created xsi:type="dcterms:W3CDTF">2022-03-15T19:15:53Z</dcterms:created>
  <dcterms:modified xsi:type="dcterms:W3CDTF">2022-04-09T11:32:07Z</dcterms:modified>
</cp:coreProperties>
</file>

<file path=docProps/thumbnail.jpeg>
</file>